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5_4FC0EFB7.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7_D6B97EA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43"/>
  </p:notesMasterIdLst>
  <p:sldIdLst>
    <p:sldId id="256" r:id="rId5"/>
    <p:sldId id="259" r:id="rId6"/>
    <p:sldId id="264" r:id="rId7"/>
    <p:sldId id="293" r:id="rId8"/>
    <p:sldId id="294" r:id="rId9"/>
    <p:sldId id="296" r:id="rId10"/>
    <p:sldId id="299" r:id="rId11"/>
    <p:sldId id="315" r:id="rId12"/>
    <p:sldId id="301" r:id="rId13"/>
    <p:sldId id="270" r:id="rId14"/>
    <p:sldId id="304" r:id="rId15"/>
    <p:sldId id="305" r:id="rId16"/>
    <p:sldId id="306" r:id="rId17"/>
    <p:sldId id="307" r:id="rId18"/>
    <p:sldId id="314" r:id="rId19"/>
    <p:sldId id="295" r:id="rId20"/>
    <p:sldId id="303" r:id="rId21"/>
    <p:sldId id="297" r:id="rId22"/>
    <p:sldId id="298" r:id="rId23"/>
    <p:sldId id="308" r:id="rId24"/>
    <p:sldId id="309" r:id="rId25"/>
    <p:sldId id="310" r:id="rId26"/>
    <p:sldId id="278" r:id="rId27"/>
    <p:sldId id="279" r:id="rId28"/>
    <p:sldId id="311" r:id="rId29"/>
    <p:sldId id="280" r:id="rId30"/>
    <p:sldId id="281" r:id="rId31"/>
    <p:sldId id="282" r:id="rId32"/>
    <p:sldId id="283" r:id="rId33"/>
    <p:sldId id="312" r:id="rId34"/>
    <p:sldId id="284" r:id="rId35"/>
    <p:sldId id="285" r:id="rId36"/>
    <p:sldId id="286" r:id="rId37"/>
    <p:sldId id="313" r:id="rId38"/>
    <p:sldId id="287" r:id="rId39"/>
    <p:sldId id="288" r:id="rId40"/>
    <p:sldId id="289"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5F41B-CAB7-6432-133B-FC2827248C2B}" name="Catherine Rauh" initials="CR" userId="S::catherine.rauh@inclimesolutions.com::8f95492f-54a4-4455-80cb-f2779d42e93b" providerId="AD"/>
  <p188:author id="{30862D73-591F-35AE-831B-736C66924AB7}" name="Christina Uzzo" initials="CU" userId="S::christina.uzzo@inclimesolutions.com::eef0bd35-a5b5-4a5c-8aaa-0dd89e2dfb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838"/>
    <a:srgbClr val="FFD607"/>
    <a:srgbClr val="5FB4E5"/>
    <a:srgbClr val="F9A11B"/>
    <a:srgbClr val="E6E6E6"/>
    <a:srgbClr val="FFCE07"/>
    <a:srgbClr val="F2D34C"/>
    <a:srgbClr val="ED8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F8481-96EF-4EEB-292C-F41BB678C33E}" v="42" dt="2024-10-21T17:06:49.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auh" userId="S::catherine.rauh@inclimesolutions.com::8f95492f-54a4-4455-80cb-f2779d42e93b" providerId="AD" clId="Web-{4C5877C0-6706-23BA-B35F-05872DA7966F}"/>
    <pc:docChg chg="mod modSld">
      <pc:chgData name="Catherine Rauh" userId="S::catherine.rauh@inclimesolutions.com::8f95492f-54a4-4455-80cb-f2779d42e93b" providerId="AD" clId="Web-{4C5877C0-6706-23BA-B35F-05872DA7966F}" dt="2024-09-26T19:36:17.214" v="53" actId="20577"/>
      <pc:docMkLst>
        <pc:docMk/>
      </pc:docMkLst>
      <pc:sldChg chg="modSp">
        <pc:chgData name="Catherine Rauh" userId="S::catherine.rauh@inclimesolutions.com::8f95492f-54a4-4455-80cb-f2779d42e93b" providerId="AD" clId="Web-{4C5877C0-6706-23BA-B35F-05872DA7966F}" dt="2024-09-26T19:36:17.214" v="53" actId="20577"/>
        <pc:sldMkLst>
          <pc:docMk/>
          <pc:sldMk cId="2022827460" sldId="288"/>
        </pc:sldMkLst>
        <pc:spChg chg="mod">
          <ac:chgData name="Catherine Rauh" userId="S::catherine.rauh@inclimesolutions.com::8f95492f-54a4-4455-80cb-f2779d42e93b" providerId="AD" clId="Web-{4C5877C0-6706-23BA-B35F-05872DA7966F}" dt="2024-09-26T19:36:17.214" v="53" actId="20577"/>
          <ac:spMkLst>
            <pc:docMk/>
            <pc:sldMk cId="2022827460" sldId="288"/>
            <ac:spMk id="11" creationId="{E28735F1-95DE-B615-A64D-301F33F8903F}"/>
          </ac:spMkLst>
        </pc:spChg>
      </pc:sldChg>
      <pc:sldChg chg="modSp">
        <pc:chgData name="Catherine Rauh" userId="S::catherine.rauh@inclimesolutions.com::8f95492f-54a4-4455-80cb-f2779d42e93b" providerId="AD" clId="Web-{4C5877C0-6706-23BA-B35F-05872DA7966F}" dt="2024-09-26T16:24:34.786" v="25" actId="20577"/>
        <pc:sldMkLst>
          <pc:docMk/>
          <pc:sldMk cId="3662449700" sldId="294"/>
        </pc:sldMkLst>
        <pc:spChg chg="mod">
          <ac:chgData name="Catherine Rauh" userId="S::catherine.rauh@inclimesolutions.com::8f95492f-54a4-4455-80cb-f2779d42e93b" providerId="AD" clId="Web-{4C5877C0-6706-23BA-B35F-05872DA7966F}" dt="2024-09-26T16:24:34.786" v="25" actId="20577"/>
          <ac:spMkLst>
            <pc:docMk/>
            <pc:sldMk cId="3662449700" sldId="294"/>
            <ac:spMk id="3" creationId="{1C68855A-8472-0BD0-4D41-5AAC0C578C07}"/>
          </ac:spMkLst>
        </pc:spChg>
      </pc:sldChg>
      <pc:sldChg chg="modSp">
        <pc:chgData name="Catherine Rauh" userId="S::catherine.rauh@inclimesolutions.com::8f95492f-54a4-4455-80cb-f2779d42e93b" providerId="AD" clId="Web-{4C5877C0-6706-23BA-B35F-05872DA7966F}" dt="2024-09-26T16:29:41.564" v="27" actId="20577"/>
        <pc:sldMkLst>
          <pc:docMk/>
          <pc:sldMk cId="2651815120" sldId="306"/>
        </pc:sldMkLst>
        <pc:spChg chg="mod">
          <ac:chgData name="Catherine Rauh" userId="S::catherine.rauh@inclimesolutions.com::8f95492f-54a4-4455-80cb-f2779d42e93b" providerId="AD" clId="Web-{4C5877C0-6706-23BA-B35F-05872DA7966F}" dt="2024-09-26T16:29:41.564" v="27" actId="20577"/>
          <ac:spMkLst>
            <pc:docMk/>
            <pc:sldMk cId="2651815120" sldId="306"/>
            <ac:spMk id="2" creationId="{B2C00EF1-6A60-CCF5-28F8-5D269B1C641C}"/>
          </ac:spMkLst>
        </pc:spChg>
      </pc:sldChg>
      <pc:sldChg chg="modSp">
        <pc:chgData name="Catherine Rauh" userId="S::catherine.rauh@inclimesolutions.com::8f95492f-54a4-4455-80cb-f2779d42e93b" providerId="AD" clId="Web-{4C5877C0-6706-23BA-B35F-05872DA7966F}" dt="2024-09-26T16:40:21.246" v="47" actId="20577"/>
        <pc:sldMkLst>
          <pc:docMk/>
          <pc:sldMk cId="2188557083" sldId="307"/>
        </pc:sldMkLst>
        <pc:spChg chg="mod">
          <ac:chgData name="Catherine Rauh" userId="S::catherine.rauh@inclimesolutions.com::8f95492f-54a4-4455-80cb-f2779d42e93b" providerId="AD" clId="Web-{4C5877C0-6706-23BA-B35F-05872DA7966F}" dt="2024-09-26T16:40:21.246" v="47" actId="20577"/>
          <ac:spMkLst>
            <pc:docMk/>
            <pc:sldMk cId="2188557083" sldId="307"/>
            <ac:spMk id="3" creationId="{1C68855A-8472-0BD0-4D41-5AAC0C578C07}"/>
          </ac:spMkLst>
        </pc:spChg>
      </pc:sldChg>
      <pc:sldChg chg="modSp">
        <pc:chgData name="Catherine Rauh" userId="S::catherine.rauh@inclimesolutions.com::8f95492f-54a4-4455-80cb-f2779d42e93b" providerId="AD" clId="Web-{4C5877C0-6706-23BA-B35F-05872DA7966F}" dt="2024-09-26T19:27:05.117" v="50" actId="20577"/>
        <pc:sldMkLst>
          <pc:docMk/>
          <pc:sldMk cId="1338044343" sldId="309"/>
        </pc:sldMkLst>
        <pc:spChg chg="mod">
          <ac:chgData name="Catherine Rauh" userId="S::catherine.rauh@inclimesolutions.com::8f95492f-54a4-4455-80cb-f2779d42e93b" providerId="AD" clId="Web-{4C5877C0-6706-23BA-B35F-05872DA7966F}" dt="2024-09-26T19:27:05.117" v="50" actId="20577"/>
          <ac:spMkLst>
            <pc:docMk/>
            <pc:sldMk cId="1338044343" sldId="309"/>
            <ac:spMk id="3" creationId="{1C68855A-8472-0BD0-4D41-5AAC0C578C07}"/>
          </ac:spMkLst>
        </pc:spChg>
      </pc:sldChg>
      <pc:sldChg chg="modSp">
        <pc:chgData name="Catherine Rauh" userId="S::catherine.rauh@inclimesolutions.com::8f95492f-54a4-4455-80cb-f2779d42e93b" providerId="AD" clId="Web-{4C5877C0-6706-23BA-B35F-05872DA7966F}" dt="2024-09-26T16:37:10.785" v="43" actId="1076"/>
        <pc:sldMkLst>
          <pc:docMk/>
          <pc:sldMk cId="3238437526" sldId="315"/>
        </pc:sldMkLst>
        <pc:graphicFrameChg chg="mod">
          <ac:chgData name="Catherine Rauh" userId="S::catherine.rauh@inclimesolutions.com::8f95492f-54a4-4455-80cb-f2779d42e93b" providerId="AD" clId="Web-{4C5877C0-6706-23BA-B35F-05872DA7966F}" dt="2024-09-26T16:37:10.785" v="43" actId="1076"/>
          <ac:graphicFrameMkLst>
            <pc:docMk/>
            <pc:sldMk cId="3238437526" sldId="315"/>
            <ac:graphicFrameMk id="4" creationId="{D26D1C46-D480-A162-37AC-15C4562ABB6D}"/>
          </ac:graphicFrameMkLst>
        </pc:graphicFrameChg>
      </pc:sldChg>
    </pc:docChg>
  </pc:docChgLst>
  <pc:docChgLst>
    <pc:chgData clId="Web-{C85C0990-A405-9942-377C-521C4F96E840}"/>
    <pc:docChg chg="modSld">
      <pc:chgData name="" userId="" providerId="" clId="Web-{C85C0990-A405-9942-377C-521C4F96E840}" dt="2024-09-16T21:16:47.592" v="0" actId="20577"/>
      <pc:docMkLst>
        <pc:docMk/>
      </pc:docMkLst>
      <pc:sldChg chg="modSp">
        <pc:chgData name="" userId="" providerId="" clId="Web-{C85C0990-A405-9942-377C-521C4F96E840}" dt="2024-09-16T21:16:47.592" v="0" actId="20577"/>
        <pc:sldMkLst>
          <pc:docMk/>
          <pc:sldMk cId="2061401168" sldId="256"/>
        </pc:sldMkLst>
        <pc:spChg chg="mod">
          <ac:chgData name="" userId="" providerId="" clId="Web-{C85C0990-A405-9942-377C-521C4F96E840}" dt="2024-09-16T21:16:47.592" v="0" actId="20577"/>
          <ac:spMkLst>
            <pc:docMk/>
            <pc:sldMk cId="2061401168" sldId="256"/>
            <ac:spMk id="2" creationId="{87BD5020-3BC9-F52E-AF55-205D070090E7}"/>
          </ac:spMkLst>
        </pc:spChg>
      </pc:sldChg>
    </pc:docChg>
  </pc:docChgLst>
  <pc:docChgLst>
    <pc:chgData name="Bryan Gower" userId="S::bryan.gower@inclimesolutions.com::04e281c0-fd16-4c17-8840-73719b1a4652" providerId="AD" clId="Web-{C85C0990-A405-9942-377C-521C4F96E840}"/>
    <pc:docChg chg="modSld">
      <pc:chgData name="Bryan Gower" userId="S::bryan.gower@inclimesolutions.com::04e281c0-fd16-4c17-8840-73719b1a4652" providerId="AD" clId="Web-{C85C0990-A405-9942-377C-521C4F96E840}" dt="2024-09-16T21:24:01.633" v="2" actId="20577"/>
      <pc:docMkLst>
        <pc:docMk/>
      </pc:docMkLst>
      <pc:sldChg chg="modSp">
        <pc:chgData name="Bryan Gower" userId="S::bryan.gower@inclimesolutions.com::04e281c0-fd16-4c17-8840-73719b1a4652" providerId="AD" clId="Web-{C85C0990-A405-9942-377C-521C4F96E840}" dt="2024-09-16T21:16:58.874" v="0" actId="20577"/>
        <pc:sldMkLst>
          <pc:docMk/>
          <pc:sldMk cId="3602753267" sldId="259"/>
        </pc:sldMkLst>
        <pc:spChg chg="mod">
          <ac:chgData name="Bryan Gower" userId="S::bryan.gower@inclimesolutions.com::04e281c0-fd16-4c17-8840-73719b1a4652" providerId="AD" clId="Web-{C85C0990-A405-9942-377C-521C4F96E840}" dt="2024-09-16T21:16:58.874" v="0" actId="20577"/>
          <ac:spMkLst>
            <pc:docMk/>
            <pc:sldMk cId="3602753267" sldId="259"/>
            <ac:spMk id="3" creationId="{1C68855A-8472-0BD0-4D41-5AAC0C578C07}"/>
          </ac:spMkLst>
        </pc:spChg>
      </pc:sldChg>
      <pc:sldChg chg="modSp">
        <pc:chgData name="Bryan Gower" userId="S::bryan.gower@inclimesolutions.com::04e281c0-fd16-4c17-8840-73719b1a4652" providerId="AD" clId="Web-{C85C0990-A405-9942-377C-521C4F96E840}" dt="2024-09-16T21:24:01.633" v="2" actId="20577"/>
        <pc:sldMkLst>
          <pc:docMk/>
          <pc:sldMk cId="3662449700" sldId="294"/>
        </pc:sldMkLst>
        <pc:spChg chg="mod">
          <ac:chgData name="Bryan Gower" userId="S::bryan.gower@inclimesolutions.com::04e281c0-fd16-4c17-8840-73719b1a4652" providerId="AD" clId="Web-{C85C0990-A405-9942-377C-521C4F96E840}" dt="2024-09-16T21:24:01.633" v="2" actId="20577"/>
          <ac:spMkLst>
            <pc:docMk/>
            <pc:sldMk cId="3662449700" sldId="294"/>
            <ac:spMk id="3" creationId="{1C68855A-8472-0BD0-4D41-5AAC0C578C07}"/>
          </ac:spMkLst>
        </pc:spChg>
      </pc:sldChg>
    </pc:docChg>
  </pc:docChgLst>
  <pc:docChgLst>
    <pc:chgData name="Christina Uzzo" userId="S::christina.uzzo@inclimesolutions.com::eef0bd35-a5b5-4a5c-8aaa-0dd89e2dfb53" providerId="AD" clId="Web-{3EB4002A-D377-5E14-5A4F-95A506D40CAB}"/>
    <pc:docChg chg="mod modSld">
      <pc:chgData name="Christina Uzzo" userId="S::christina.uzzo@inclimesolutions.com::eef0bd35-a5b5-4a5c-8aaa-0dd89e2dfb53" providerId="AD" clId="Web-{3EB4002A-D377-5E14-5A4F-95A506D40CAB}" dt="2024-09-27T16:45:14.652" v="131" actId="20577"/>
      <pc:docMkLst>
        <pc:docMk/>
      </pc:docMkLst>
      <pc:sldChg chg="modSp">
        <pc:chgData name="Christina Uzzo" userId="S::christina.uzzo@inclimesolutions.com::eef0bd35-a5b5-4a5c-8aaa-0dd89e2dfb53" providerId="AD" clId="Web-{3EB4002A-D377-5E14-5A4F-95A506D40CAB}" dt="2024-09-27T16:45:14.652" v="131" actId="20577"/>
        <pc:sldMkLst>
          <pc:docMk/>
          <pc:sldMk cId="1302560765" sldId="303"/>
        </pc:sldMkLst>
        <pc:spChg chg="mod">
          <ac:chgData name="Christina Uzzo" userId="S::christina.uzzo@inclimesolutions.com::eef0bd35-a5b5-4a5c-8aaa-0dd89e2dfb53" providerId="AD" clId="Web-{3EB4002A-D377-5E14-5A4F-95A506D40CAB}" dt="2024-09-27T16:45:14.652" v="131" actId="20577"/>
          <ac:spMkLst>
            <pc:docMk/>
            <pc:sldMk cId="1302560765" sldId="303"/>
            <ac:spMk id="3" creationId="{1C68855A-8472-0BD0-4D41-5AAC0C578C07}"/>
          </ac:spMkLst>
        </pc:spChg>
      </pc:sldChg>
    </pc:docChg>
  </pc:docChgLst>
  <pc:docChgLst>
    <pc:chgData name="Bryan Gower" userId="S::bryan.gower@inclimesolutions.com::04e281c0-fd16-4c17-8840-73719b1a4652" providerId="AD" clId="Web-{835E1C6D-55D2-68C1-41D6-52A47CC421A3}"/>
    <pc:docChg chg="addSld delSld modSld">
      <pc:chgData name="Bryan Gower" userId="S::bryan.gower@inclimesolutions.com::04e281c0-fd16-4c17-8840-73719b1a4652" providerId="AD" clId="Web-{835E1C6D-55D2-68C1-41D6-52A47CC421A3}" dt="2024-09-24T18:56:45.963" v="224"/>
      <pc:docMkLst>
        <pc:docMk/>
      </pc:docMkLst>
      <pc:sldChg chg="modNotes">
        <pc:chgData name="Bryan Gower" userId="S::bryan.gower@inclimesolutions.com::04e281c0-fd16-4c17-8840-73719b1a4652" providerId="AD" clId="Web-{835E1C6D-55D2-68C1-41D6-52A47CC421A3}" dt="2024-09-24T16:08:40.861" v="5"/>
        <pc:sldMkLst>
          <pc:docMk/>
          <pc:sldMk cId="2061401168" sldId="256"/>
        </pc:sldMkLst>
      </pc:sldChg>
      <pc:sldChg chg="modNotes">
        <pc:chgData name="Bryan Gower" userId="S::bryan.gower@inclimesolutions.com::04e281c0-fd16-4c17-8840-73719b1a4652" providerId="AD" clId="Web-{835E1C6D-55D2-68C1-41D6-52A47CC421A3}" dt="2024-09-24T16:10:08.332" v="14"/>
        <pc:sldMkLst>
          <pc:docMk/>
          <pc:sldMk cId="3602753267" sldId="259"/>
        </pc:sldMkLst>
      </pc:sldChg>
      <pc:sldChg chg="modNotes">
        <pc:chgData name="Bryan Gower" userId="S::bryan.gower@inclimesolutions.com::04e281c0-fd16-4c17-8840-73719b1a4652" providerId="AD" clId="Web-{835E1C6D-55D2-68C1-41D6-52A47CC421A3}" dt="2024-09-24T16:25:54.187" v="66"/>
        <pc:sldMkLst>
          <pc:docMk/>
          <pc:sldMk cId="2161775199" sldId="270"/>
        </pc:sldMkLst>
      </pc:sldChg>
      <pc:sldChg chg="modNotes">
        <pc:chgData name="Bryan Gower" userId="S::bryan.gower@inclimesolutions.com::04e281c0-fd16-4c17-8840-73719b1a4652" providerId="AD" clId="Web-{835E1C6D-55D2-68C1-41D6-52A47CC421A3}" dt="2024-09-24T16:56:08.286" v="191"/>
        <pc:sldMkLst>
          <pc:docMk/>
          <pc:sldMk cId="3201887653" sldId="278"/>
        </pc:sldMkLst>
      </pc:sldChg>
      <pc:sldChg chg="modNotes">
        <pc:chgData name="Bryan Gower" userId="S::bryan.gower@inclimesolutions.com::04e281c0-fd16-4c17-8840-73719b1a4652" providerId="AD" clId="Web-{835E1C6D-55D2-68C1-41D6-52A47CC421A3}" dt="2024-09-24T16:57:02.459" v="193"/>
        <pc:sldMkLst>
          <pc:docMk/>
          <pc:sldMk cId="3602480803" sldId="279"/>
        </pc:sldMkLst>
      </pc:sldChg>
      <pc:sldChg chg="modNotes">
        <pc:chgData name="Bryan Gower" userId="S::bryan.gower@inclimesolutions.com::04e281c0-fd16-4c17-8840-73719b1a4652" providerId="AD" clId="Web-{835E1C6D-55D2-68C1-41D6-52A47CC421A3}" dt="2024-09-24T16:58:15.399" v="197"/>
        <pc:sldMkLst>
          <pc:docMk/>
          <pc:sldMk cId="3285909216" sldId="280"/>
        </pc:sldMkLst>
      </pc:sldChg>
      <pc:sldChg chg="modNotes">
        <pc:chgData name="Bryan Gower" userId="S::bryan.gower@inclimesolutions.com::04e281c0-fd16-4c17-8840-73719b1a4652" providerId="AD" clId="Web-{835E1C6D-55D2-68C1-41D6-52A47CC421A3}" dt="2024-09-24T16:58:39.102" v="199"/>
        <pc:sldMkLst>
          <pc:docMk/>
          <pc:sldMk cId="2224663124" sldId="281"/>
        </pc:sldMkLst>
      </pc:sldChg>
      <pc:sldChg chg="modNotes">
        <pc:chgData name="Bryan Gower" userId="S::bryan.gower@inclimesolutions.com::04e281c0-fd16-4c17-8840-73719b1a4652" providerId="AD" clId="Web-{835E1C6D-55D2-68C1-41D6-52A47CC421A3}" dt="2024-09-24T16:58:57.728" v="201"/>
        <pc:sldMkLst>
          <pc:docMk/>
          <pc:sldMk cId="229947579" sldId="282"/>
        </pc:sldMkLst>
      </pc:sldChg>
      <pc:sldChg chg="modNotes">
        <pc:chgData name="Bryan Gower" userId="S::bryan.gower@inclimesolutions.com::04e281c0-fd16-4c17-8840-73719b1a4652" providerId="AD" clId="Web-{835E1C6D-55D2-68C1-41D6-52A47CC421A3}" dt="2024-09-24T16:59:14.572" v="203"/>
        <pc:sldMkLst>
          <pc:docMk/>
          <pc:sldMk cId="366476668" sldId="283"/>
        </pc:sldMkLst>
      </pc:sldChg>
      <pc:sldChg chg="modNotes">
        <pc:chgData name="Bryan Gower" userId="S::bryan.gower@inclimesolutions.com::04e281c0-fd16-4c17-8840-73719b1a4652" providerId="AD" clId="Web-{835E1C6D-55D2-68C1-41D6-52A47CC421A3}" dt="2024-09-24T16:59:56.058" v="207"/>
        <pc:sldMkLst>
          <pc:docMk/>
          <pc:sldMk cId="187646138" sldId="284"/>
        </pc:sldMkLst>
      </pc:sldChg>
      <pc:sldChg chg="modNotes">
        <pc:chgData name="Bryan Gower" userId="S::bryan.gower@inclimesolutions.com::04e281c0-fd16-4c17-8840-73719b1a4652" providerId="AD" clId="Web-{835E1C6D-55D2-68C1-41D6-52A47CC421A3}" dt="2024-09-24T17:00:11.011" v="209"/>
        <pc:sldMkLst>
          <pc:docMk/>
          <pc:sldMk cId="3170466039" sldId="285"/>
        </pc:sldMkLst>
      </pc:sldChg>
      <pc:sldChg chg="modNotes">
        <pc:chgData name="Bryan Gower" userId="S::bryan.gower@inclimesolutions.com::04e281c0-fd16-4c17-8840-73719b1a4652" providerId="AD" clId="Web-{835E1C6D-55D2-68C1-41D6-52A47CC421A3}" dt="2024-09-24T17:00:28.981" v="211"/>
        <pc:sldMkLst>
          <pc:docMk/>
          <pc:sldMk cId="2381817413" sldId="286"/>
        </pc:sldMkLst>
      </pc:sldChg>
      <pc:sldChg chg="modNotes">
        <pc:chgData name="Bryan Gower" userId="S::bryan.gower@inclimesolutions.com::04e281c0-fd16-4c17-8840-73719b1a4652" providerId="AD" clId="Web-{835E1C6D-55D2-68C1-41D6-52A47CC421A3}" dt="2024-09-24T17:01:51.999" v="215"/>
        <pc:sldMkLst>
          <pc:docMk/>
          <pc:sldMk cId="2022827460" sldId="288"/>
        </pc:sldMkLst>
      </pc:sldChg>
      <pc:sldChg chg="modNotes">
        <pc:chgData name="Bryan Gower" userId="S::bryan.gower@inclimesolutions.com::04e281c0-fd16-4c17-8840-73719b1a4652" providerId="AD" clId="Web-{835E1C6D-55D2-68C1-41D6-52A47CC421A3}" dt="2024-09-24T17:02:12.484" v="216"/>
        <pc:sldMkLst>
          <pc:docMk/>
          <pc:sldMk cId="3875807355" sldId="289"/>
        </pc:sldMkLst>
      </pc:sldChg>
      <pc:sldChg chg="modNotes">
        <pc:chgData name="Bryan Gower" userId="S::bryan.gower@inclimesolutions.com::04e281c0-fd16-4c17-8840-73719b1a4652" providerId="AD" clId="Web-{835E1C6D-55D2-68C1-41D6-52A47CC421A3}" dt="2024-09-24T16:10:53.755" v="16"/>
        <pc:sldMkLst>
          <pc:docMk/>
          <pc:sldMk cId="3472668388" sldId="293"/>
        </pc:sldMkLst>
      </pc:sldChg>
      <pc:sldChg chg="modSp modNotes">
        <pc:chgData name="Bryan Gower" userId="S::bryan.gower@inclimesolutions.com::04e281c0-fd16-4c17-8840-73719b1a4652" providerId="AD" clId="Web-{835E1C6D-55D2-68C1-41D6-52A47CC421A3}" dt="2024-09-24T16:18:03.908" v="32"/>
        <pc:sldMkLst>
          <pc:docMk/>
          <pc:sldMk cId="3662449700" sldId="294"/>
        </pc:sldMkLst>
        <pc:spChg chg="mod">
          <ac:chgData name="Bryan Gower" userId="S::bryan.gower@inclimesolutions.com::04e281c0-fd16-4c17-8840-73719b1a4652" providerId="AD" clId="Web-{835E1C6D-55D2-68C1-41D6-52A47CC421A3}" dt="2024-09-24T16:11:06.974" v="18" actId="20577"/>
          <ac:spMkLst>
            <pc:docMk/>
            <pc:sldMk cId="3662449700" sldId="294"/>
            <ac:spMk id="3" creationId="{1C68855A-8472-0BD0-4D41-5AAC0C578C07}"/>
          </ac:spMkLst>
        </pc:spChg>
      </pc:sldChg>
      <pc:sldChg chg="modNotes">
        <pc:chgData name="Bryan Gower" userId="S::bryan.gower@inclimesolutions.com::04e281c0-fd16-4c17-8840-73719b1a4652" providerId="AD" clId="Web-{835E1C6D-55D2-68C1-41D6-52A47CC421A3}" dt="2024-09-24T16:35:39.313" v="121"/>
        <pc:sldMkLst>
          <pc:docMk/>
          <pc:sldMk cId="1564933518" sldId="295"/>
        </pc:sldMkLst>
      </pc:sldChg>
      <pc:sldChg chg="modNotes">
        <pc:chgData name="Bryan Gower" userId="S::bryan.gower@inclimesolutions.com::04e281c0-fd16-4c17-8840-73719b1a4652" providerId="AD" clId="Web-{835E1C6D-55D2-68C1-41D6-52A47CC421A3}" dt="2024-09-24T16:15:22.794" v="29"/>
        <pc:sldMkLst>
          <pc:docMk/>
          <pc:sldMk cId="1971445307" sldId="296"/>
        </pc:sldMkLst>
      </pc:sldChg>
      <pc:sldChg chg="modNotes">
        <pc:chgData name="Bryan Gower" userId="S::bryan.gower@inclimesolutions.com::04e281c0-fd16-4c17-8840-73719b1a4652" providerId="AD" clId="Web-{835E1C6D-55D2-68C1-41D6-52A47CC421A3}" dt="2024-09-24T16:39:33.867" v="145"/>
        <pc:sldMkLst>
          <pc:docMk/>
          <pc:sldMk cId="1260928009" sldId="297"/>
        </pc:sldMkLst>
      </pc:sldChg>
      <pc:sldChg chg="modSp modNotes">
        <pc:chgData name="Bryan Gower" userId="S::bryan.gower@inclimesolutions.com::04e281c0-fd16-4c17-8840-73719b1a4652" providerId="AD" clId="Web-{835E1C6D-55D2-68C1-41D6-52A47CC421A3}" dt="2024-09-24T16:53:09.296" v="171" actId="20577"/>
        <pc:sldMkLst>
          <pc:docMk/>
          <pc:sldMk cId="1019535377" sldId="298"/>
        </pc:sldMkLst>
        <pc:spChg chg="mod">
          <ac:chgData name="Bryan Gower" userId="S::bryan.gower@inclimesolutions.com::04e281c0-fd16-4c17-8840-73719b1a4652" providerId="AD" clId="Web-{835E1C6D-55D2-68C1-41D6-52A47CC421A3}" dt="2024-09-24T16:53:09.296" v="171" actId="20577"/>
          <ac:spMkLst>
            <pc:docMk/>
            <pc:sldMk cId="1019535377" sldId="298"/>
            <ac:spMk id="3" creationId="{1C68855A-8472-0BD0-4D41-5AAC0C578C07}"/>
          </ac:spMkLst>
        </pc:spChg>
      </pc:sldChg>
      <pc:sldChg chg="modSp modNotes">
        <pc:chgData name="Bryan Gower" userId="S::bryan.gower@inclimesolutions.com::04e281c0-fd16-4c17-8840-73719b1a4652" providerId="AD" clId="Web-{835E1C6D-55D2-68C1-41D6-52A47CC421A3}" dt="2024-09-24T16:23:18.979" v="54"/>
        <pc:sldMkLst>
          <pc:docMk/>
          <pc:sldMk cId="4020042135" sldId="299"/>
        </pc:sldMkLst>
        <pc:graphicFrameChg chg="modGraphic">
          <ac:chgData name="Bryan Gower" userId="S::bryan.gower@inclimesolutions.com::04e281c0-fd16-4c17-8840-73719b1a4652" providerId="AD" clId="Web-{835E1C6D-55D2-68C1-41D6-52A47CC421A3}" dt="2024-09-24T16:22:06.493" v="52" actId="20577"/>
          <ac:graphicFrameMkLst>
            <pc:docMk/>
            <pc:sldMk cId="4020042135" sldId="299"/>
            <ac:graphicFrameMk id="10" creationId="{EFF6AB16-1717-F46A-B705-E980B0785B65}"/>
          </ac:graphicFrameMkLst>
        </pc:graphicFrameChg>
      </pc:sldChg>
      <pc:sldChg chg="del">
        <pc:chgData name="Bryan Gower" userId="S::bryan.gower@inclimesolutions.com::04e281c0-fd16-4c17-8840-73719b1a4652" providerId="AD" clId="Web-{835E1C6D-55D2-68C1-41D6-52A47CC421A3}" dt="2024-09-24T16:23:57.168" v="56"/>
        <pc:sldMkLst>
          <pc:docMk/>
          <pc:sldMk cId="3503009778" sldId="300"/>
        </pc:sldMkLst>
      </pc:sldChg>
      <pc:sldChg chg="modNotes">
        <pc:chgData name="Bryan Gower" userId="S::bryan.gower@inclimesolutions.com::04e281c0-fd16-4c17-8840-73719b1a4652" providerId="AD" clId="Web-{835E1C6D-55D2-68C1-41D6-52A47CC421A3}" dt="2024-09-24T16:25:08.686" v="61"/>
        <pc:sldMkLst>
          <pc:docMk/>
          <pc:sldMk cId="288773569" sldId="301"/>
        </pc:sldMkLst>
      </pc:sldChg>
      <pc:sldChg chg="modNotes">
        <pc:chgData name="Bryan Gower" userId="S::bryan.gower@inclimesolutions.com::04e281c0-fd16-4c17-8840-73719b1a4652" providerId="AD" clId="Web-{835E1C6D-55D2-68C1-41D6-52A47CC421A3}" dt="2024-09-24T16:37:57.301" v="132"/>
        <pc:sldMkLst>
          <pc:docMk/>
          <pc:sldMk cId="1302560765" sldId="303"/>
        </pc:sldMkLst>
      </pc:sldChg>
      <pc:sldChg chg="modNotes">
        <pc:chgData name="Bryan Gower" userId="S::bryan.gower@inclimesolutions.com::04e281c0-fd16-4c17-8840-73719b1a4652" providerId="AD" clId="Web-{835E1C6D-55D2-68C1-41D6-52A47CC421A3}" dt="2024-09-24T16:27:06.955" v="69"/>
        <pc:sldMkLst>
          <pc:docMk/>
          <pc:sldMk cId="1608618231" sldId="304"/>
        </pc:sldMkLst>
      </pc:sldChg>
      <pc:sldChg chg="modNotes">
        <pc:chgData name="Bryan Gower" userId="S::bryan.gower@inclimesolutions.com::04e281c0-fd16-4c17-8840-73719b1a4652" providerId="AD" clId="Web-{835E1C6D-55D2-68C1-41D6-52A47CC421A3}" dt="2024-09-24T16:27:58.769" v="73"/>
        <pc:sldMkLst>
          <pc:docMk/>
          <pc:sldMk cId="4216984061" sldId="305"/>
        </pc:sldMkLst>
      </pc:sldChg>
      <pc:sldChg chg="modSp modNotes">
        <pc:chgData name="Bryan Gower" userId="S::bryan.gower@inclimesolutions.com::04e281c0-fd16-4c17-8840-73719b1a4652" providerId="AD" clId="Web-{835E1C6D-55D2-68C1-41D6-52A47CC421A3}" dt="2024-09-24T16:33:40.200" v="108"/>
        <pc:sldMkLst>
          <pc:docMk/>
          <pc:sldMk cId="2188557083" sldId="307"/>
        </pc:sldMkLst>
        <pc:spChg chg="mod">
          <ac:chgData name="Bryan Gower" userId="S::bryan.gower@inclimesolutions.com::04e281c0-fd16-4c17-8840-73719b1a4652" providerId="AD" clId="Web-{835E1C6D-55D2-68C1-41D6-52A47CC421A3}" dt="2024-09-24T16:30:25.632" v="75" actId="20577"/>
          <ac:spMkLst>
            <pc:docMk/>
            <pc:sldMk cId="2188557083" sldId="307"/>
            <ac:spMk id="2" creationId="{478B1E8C-AF97-1A38-7764-3BBF9DB108EB}"/>
          </ac:spMkLst>
        </pc:spChg>
        <pc:spChg chg="mod">
          <ac:chgData name="Bryan Gower" userId="S::bryan.gower@inclimesolutions.com::04e281c0-fd16-4c17-8840-73719b1a4652" providerId="AD" clId="Web-{835E1C6D-55D2-68C1-41D6-52A47CC421A3}" dt="2024-09-24T16:32:16.995" v="86" actId="20577"/>
          <ac:spMkLst>
            <pc:docMk/>
            <pc:sldMk cId="2188557083" sldId="307"/>
            <ac:spMk id="3" creationId="{1C68855A-8472-0BD0-4D41-5AAC0C578C07}"/>
          </ac:spMkLst>
        </pc:spChg>
      </pc:sldChg>
      <pc:sldChg chg="modSp modNotes">
        <pc:chgData name="Bryan Gower" userId="S::bryan.gower@inclimesolutions.com::04e281c0-fd16-4c17-8840-73719b1a4652" providerId="AD" clId="Web-{835E1C6D-55D2-68C1-41D6-52A47CC421A3}" dt="2024-09-24T16:55:02.674" v="189" actId="20577"/>
        <pc:sldMkLst>
          <pc:docMk/>
          <pc:sldMk cId="1338044343" sldId="309"/>
        </pc:sldMkLst>
        <pc:spChg chg="mod">
          <ac:chgData name="Bryan Gower" userId="S::bryan.gower@inclimesolutions.com::04e281c0-fd16-4c17-8840-73719b1a4652" providerId="AD" clId="Web-{835E1C6D-55D2-68C1-41D6-52A47CC421A3}" dt="2024-09-24T16:55:02.674" v="189" actId="20577"/>
          <ac:spMkLst>
            <pc:docMk/>
            <pc:sldMk cId="1338044343" sldId="309"/>
            <ac:spMk id="3" creationId="{1C68855A-8472-0BD0-4D41-5AAC0C578C07}"/>
          </ac:spMkLst>
        </pc:spChg>
      </pc:sldChg>
      <pc:sldChg chg="modNotes">
        <pc:chgData name="Bryan Gower" userId="S::bryan.gower@inclimesolutions.com::04e281c0-fd16-4c17-8840-73719b1a4652" providerId="AD" clId="Web-{835E1C6D-55D2-68C1-41D6-52A47CC421A3}" dt="2024-09-24T16:57:40.929" v="195"/>
        <pc:sldMkLst>
          <pc:docMk/>
          <pc:sldMk cId="1203957915" sldId="311"/>
        </pc:sldMkLst>
      </pc:sldChg>
      <pc:sldChg chg="modNotes">
        <pc:chgData name="Bryan Gower" userId="S::bryan.gower@inclimesolutions.com::04e281c0-fd16-4c17-8840-73719b1a4652" providerId="AD" clId="Web-{835E1C6D-55D2-68C1-41D6-52A47CC421A3}" dt="2024-09-24T16:59:37.901" v="205"/>
        <pc:sldMkLst>
          <pc:docMk/>
          <pc:sldMk cId="4042739531" sldId="312"/>
        </pc:sldMkLst>
      </pc:sldChg>
      <pc:sldChg chg="modNotes">
        <pc:chgData name="Bryan Gower" userId="S::bryan.gower@inclimesolutions.com::04e281c0-fd16-4c17-8840-73719b1a4652" providerId="AD" clId="Web-{835E1C6D-55D2-68C1-41D6-52A47CC421A3}" dt="2024-09-24T17:01:09.310" v="213"/>
        <pc:sldMkLst>
          <pc:docMk/>
          <pc:sldMk cId="559840614" sldId="313"/>
        </pc:sldMkLst>
      </pc:sldChg>
      <pc:sldChg chg="modSp add modNotes">
        <pc:chgData name="Bryan Gower" userId="S::bryan.gower@inclimesolutions.com::04e281c0-fd16-4c17-8840-73719b1a4652" providerId="AD" clId="Web-{835E1C6D-55D2-68C1-41D6-52A47CC421A3}" dt="2024-09-24T18:56:45.963" v="224"/>
        <pc:sldMkLst>
          <pc:docMk/>
          <pc:sldMk cId="3238437526" sldId="315"/>
        </pc:sldMkLst>
        <pc:graphicFrameChg chg="mod modGraphic">
          <ac:chgData name="Bryan Gower" userId="S::bryan.gower@inclimesolutions.com::04e281c0-fd16-4c17-8840-73719b1a4652" providerId="AD" clId="Web-{835E1C6D-55D2-68C1-41D6-52A47CC421A3}" dt="2024-09-24T18:56:45.963" v="224"/>
          <ac:graphicFrameMkLst>
            <pc:docMk/>
            <pc:sldMk cId="3238437526" sldId="315"/>
            <ac:graphicFrameMk id="4" creationId="{D26D1C46-D480-A162-37AC-15C4562ABB6D}"/>
          </ac:graphicFrameMkLst>
        </pc:graphicFrameChg>
      </pc:sldChg>
    </pc:docChg>
  </pc:docChgLst>
  <pc:docChgLst>
    <pc:chgData name="Bryan Gower" userId="S::bryan.gower@inclimesolutions.com::04e281c0-fd16-4c17-8840-73719b1a4652" providerId="AD" clId="Web-{042F8481-96EF-4EEB-292C-F41BB678C33E}"/>
    <pc:docChg chg="modSld">
      <pc:chgData name="Bryan Gower" userId="S::bryan.gower@inclimesolutions.com::04e281c0-fd16-4c17-8840-73719b1a4652" providerId="AD" clId="Web-{042F8481-96EF-4EEB-292C-F41BB678C33E}" dt="2024-10-21T17:06:49.885" v="150" actId="20577"/>
      <pc:docMkLst>
        <pc:docMk/>
      </pc:docMkLst>
      <pc:sldChg chg="modSp modCm modNotes">
        <pc:chgData name="Bryan Gower" userId="S::bryan.gower@inclimesolutions.com::04e281c0-fd16-4c17-8840-73719b1a4652" providerId="AD" clId="Web-{042F8481-96EF-4EEB-292C-F41BB678C33E}" dt="2024-10-21T17:06:49.885" v="150" actId="20577"/>
        <pc:sldMkLst>
          <pc:docMk/>
          <pc:sldMk cId="3662449700" sldId="294"/>
        </pc:sldMkLst>
        <pc:spChg chg="mod">
          <ac:chgData name="Bryan Gower" userId="S::bryan.gower@inclimesolutions.com::04e281c0-fd16-4c17-8840-73719b1a4652" providerId="AD" clId="Web-{042F8481-96EF-4EEB-292C-F41BB678C33E}" dt="2024-10-21T17:06:49.885" v="150" actId="20577"/>
          <ac:spMkLst>
            <pc:docMk/>
            <pc:sldMk cId="3662449700" sldId="294"/>
            <ac:spMk id="3" creationId="{1C68855A-8472-0BD0-4D41-5AAC0C578C07}"/>
          </ac:spMkLst>
        </pc:spChg>
        <pc:extLst>
          <p:ext xmlns:p="http://schemas.openxmlformats.org/presentationml/2006/main" uri="{D6D511B9-2390-475A-947B-AFAB55BFBCF1}">
            <pc226:cmChg xmlns:pc226="http://schemas.microsoft.com/office/powerpoint/2022/06/main/command" chg="mod">
              <pc226:chgData name="Bryan Gower" userId="S::bryan.gower@inclimesolutions.com::04e281c0-fd16-4c17-8840-73719b1a4652" providerId="AD" clId="Web-{042F8481-96EF-4EEB-292C-F41BB678C33E}" dt="2024-10-10T15:29:06.318" v="5" actId="20577"/>
              <pc2:cmMkLst xmlns:pc2="http://schemas.microsoft.com/office/powerpoint/2019/9/main/command">
                <pc:docMk/>
                <pc:sldMk cId="3662449700" sldId="294"/>
                <pc2:cmMk id="{A32FEB16-C9AD-4561-BEE2-D3789E49371B}"/>
              </pc2:cmMkLst>
            </pc226:cmChg>
          </p:ext>
        </pc:extLst>
      </pc:sldChg>
      <pc:sldChg chg="modNotes">
        <pc:chgData name="Bryan Gower" userId="S::bryan.gower@inclimesolutions.com::04e281c0-fd16-4c17-8840-73719b1a4652" providerId="AD" clId="Web-{042F8481-96EF-4EEB-292C-F41BB678C33E}" dt="2024-10-10T16:10:11.435" v="149"/>
        <pc:sldMkLst>
          <pc:docMk/>
          <pc:sldMk cId="1302560765" sldId="303"/>
        </pc:sldMkLst>
      </pc:sldChg>
      <pc:sldChg chg="modSp">
        <pc:chgData name="Bryan Gower" userId="S::bryan.gower@inclimesolutions.com::04e281c0-fd16-4c17-8840-73719b1a4652" providerId="AD" clId="Web-{042F8481-96EF-4EEB-292C-F41BB678C33E}" dt="2024-10-10T15:33:08.085" v="47" actId="20577"/>
        <pc:sldMkLst>
          <pc:docMk/>
          <pc:sldMk cId="2651815120" sldId="306"/>
        </pc:sldMkLst>
        <pc:spChg chg="mod">
          <ac:chgData name="Bryan Gower" userId="S::bryan.gower@inclimesolutions.com::04e281c0-fd16-4c17-8840-73719b1a4652" providerId="AD" clId="Web-{042F8481-96EF-4EEB-292C-F41BB678C33E}" dt="2024-10-10T15:33:08.085" v="47" actId="20577"/>
          <ac:spMkLst>
            <pc:docMk/>
            <pc:sldMk cId="2651815120" sldId="306"/>
            <ac:spMk id="2" creationId="{B2C00EF1-6A60-CCF5-28F8-5D269B1C641C}"/>
          </ac:spMkLst>
        </pc:spChg>
      </pc:sldChg>
      <pc:sldChg chg="modSp modNotes">
        <pc:chgData name="Bryan Gower" userId="S::bryan.gower@inclimesolutions.com::04e281c0-fd16-4c17-8840-73719b1a4652" providerId="AD" clId="Web-{042F8481-96EF-4EEB-292C-F41BB678C33E}" dt="2024-10-10T15:34:26.570" v="53"/>
        <pc:sldMkLst>
          <pc:docMk/>
          <pc:sldMk cId="2188557083" sldId="307"/>
        </pc:sldMkLst>
        <pc:spChg chg="mod">
          <ac:chgData name="Bryan Gower" userId="S::bryan.gower@inclimesolutions.com::04e281c0-fd16-4c17-8840-73719b1a4652" providerId="AD" clId="Web-{042F8481-96EF-4EEB-292C-F41BB678C33E}" dt="2024-10-10T15:34:00.523" v="51" actId="20577"/>
          <ac:spMkLst>
            <pc:docMk/>
            <pc:sldMk cId="2188557083" sldId="307"/>
            <ac:spMk id="3" creationId="{1C68855A-8472-0BD0-4D41-5AAC0C578C07}"/>
          </ac:spMkLst>
        </pc:spChg>
      </pc:sldChg>
      <pc:sldChg chg="modSp modCm modNotes">
        <pc:chgData name="Bryan Gower" userId="S::bryan.gower@inclimesolutions.com::04e281c0-fd16-4c17-8840-73719b1a4652" providerId="AD" clId="Web-{042F8481-96EF-4EEB-292C-F41BB678C33E}" dt="2024-10-10T15:32:56.351" v="46"/>
        <pc:sldMkLst>
          <pc:docMk/>
          <pc:sldMk cId="3238437526" sldId="315"/>
        </pc:sldMkLst>
        <pc:graphicFrameChg chg="mod modGraphic">
          <ac:chgData name="Bryan Gower" userId="S::bryan.gower@inclimesolutions.com::04e281c0-fd16-4c17-8840-73719b1a4652" providerId="AD" clId="Web-{042F8481-96EF-4EEB-292C-F41BB678C33E}" dt="2024-10-10T15:31:37.241" v="17"/>
          <ac:graphicFrameMkLst>
            <pc:docMk/>
            <pc:sldMk cId="3238437526" sldId="315"/>
            <ac:graphicFrameMk id="4" creationId="{D26D1C46-D480-A162-37AC-15C4562ABB6D}"/>
          </ac:graphicFrameMkLst>
        </pc:graphicFrameChg>
        <pc:extLst>
          <p:ext xmlns:p="http://schemas.openxmlformats.org/presentationml/2006/main" uri="{D6D511B9-2390-475A-947B-AFAB55BFBCF1}">
            <pc226:cmChg xmlns:pc226="http://schemas.microsoft.com/office/powerpoint/2022/06/main/command" chg="mod">
              <pc226:chgData name="Bryan Gower" userId="S::bryan.gower@inclimesolutions.com::04e281c0-fd16-4c17-8840-73719b1a4652" providerId="AD" clId="Web-{042F8481-96EF-4EEB-292C-F41BB678C33E}" dt="2024-10-10T15:31:37.241" v="16"/>
              <pc2:cmMkLst xmlns:pc2="http://schemas.microsoft.com/office/powerpoint/2019/9/main/command">
                <pc:docMk/>
                <pc:sldMk cId="3238437526" sldId="315"/>
                <pc2:cmMk id="{34D7EAB0-1678-4D56-8C0B-98496C8F5D02}"/>
              </pc2:cmMkLst>
            </pc226:cmChg>
          </p:ext>
        </pc:extLst>
      </pc:sldChg>
    </pc:docChg>
  </pc:docChgLst>
</pc:chgInfo>
</file>

<file path=ppt/comments/modernComment_117_D6B97EA3.xml><?xml version="1.0" encoding="utf-8"?>
<p188:cmLst xmlns:a="http://schemas.openxmlformats.org/drawingml/2006/main" xmlns:r="http://schemas.openxmlformats.org/officeDocument/2006/relationships" xmlns:p188="http://schemas.microsoft.com/office/powerpoint/2018/8/main">
  <p188:cm id="{DA985AD0-AE0D-4896-B173-C908F6C1523A}" authorId="{30862D73-591F-35AE-831B-736C66924AB7}" created="2024-09-27T16:47:37.158">
    <pc:sldMkLst xmlns:pc="http://schemas.microsoft.com/office/powerpoint/2013/main/command">
      <pc:docMk/>
      <pc:sldMk cId="3602480803" sldId="279"/>
    </pc:sldMkLst>
    <p188:txBody>
      <a:bodyPr/>
      <a:lstStyle/>
      <a:p>
        <a:r>
          <a:rPr lang="en-US"/>
          <a:t>same comment as on customer webinar, we may want to add a slide with a screenshot showing how to get to the applications tab, and update the screenshot used here. </a:t>
        </a:r>
      </a:p>
    </p188:txBody>
  </p188:cm>
</p188:cmLst>
</file>

<file path=ppt/comments/modernComment_135_4FC0EFB7.xml><?xml version="1.0" encoding="utf-8"?>
<p188:cmLst xmlns:a="http://schemas.openxmlformats.org/drawingml/2006/main" xmlns:r="http://schemas.openxmlformats.org/officeDocument/2006/relationships" xmlns:p188="http://schemas.microsoft.com/office/powerpoint/2018/8/main">
  <p188:cm id="{22D24858-4753-4973-8893-9B1901321214}" authorId="{30862D73-591F-35AE-831B-736C66924AB7}" created="2024-09-27T16:46:51.781">
    <ac:txMkLst xmlns:ac="http://schemas.microsoft.com/office/drawing/2013/main/command">
      <pc:docMk xmlns:pc="http://schemas.microsoft.com/office/powerpoint/2013/main/command"/>
      <pc:sldMk xmlns:pc="http://schemas.microsoft.com/office/powerpoint/2013/main/command" cId="1338044343" sldId="309"/>
      <ac:spMk id="3" creationId="{1C68855A-8472-0BD0-4D41-5AAC0C578C07}"/>
      <ac:txMk cp="21" len="67">
        <ac:context len="301" hash="3789632870"/>
      </ac:txMk>
    </ac:txMkLst>
    <p188:pos x="1351471" y="1035169"/>
    <p188:txBody>
      <a:bodyPr/>
      <a:lstStyle/>
      <a:p>
        <a:r>
          <a:rPr lang="en-US"/>
          <a:t>TBD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FCBBC-A6AF-4743-B3AC-0F420281E8C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BBBB20A-87A4-4A02-8A8E-9953D01F98AD}">
      <dgm:prSet phldrT="[Text]"/>
      <dgm:spPr/>
      <dgm:t>
        <a:bodyPr/>
        <a:lstStyle/>
        <a:p>
          <a:pPr rtl="0"/>
          <a:r>
            <a:rPr lang="en-US" i="0" u="none" strike="noStrike" baseline="0">
              <a:latin typeface="Montserrat"/>
            </a:rPr>
            <a:t>November 4th@ 9 am </a:t>
          </a:r>
        </a:p>
        <a:p>
          <a:r>
            <a:rPr lang="en-US" i="0" u="none" strike="noStrike" baseline="0">
              <a:latin typeface="Montserrat" panose="00000500000000000000" pitchFamily="2" charset="0"/>
            </a:rPr>
            <a:t>Application window opens</a:t>
          </a:r>
        </a:p>
      </dgm:t>
    </dgm:pt>
    <dgm:pt modelId="{9BB9802B-D008-4D65-AD24-FD3D3AA094BE}" type="parTrans" cxnId="{5FF4DAF7-BFC7-4680-9CBC-33E45ED6831C}">
      <dgm:prSet/>
      <dgm:spPr/>
      <dgm:t>
        <a:bodyPr/>
        <a:lstStyle/>
        <a:p>
          <a:endParaRPr lang="en-US"/>
        </a:p>
      </dgm:t>
    </dgm:pt>
    <dgm:pt modelId="{9AA99591-F4E8-4482-954B-E78B4F0174C7}" type="sibTrans" cxnId="{5FF4DAF7-BFC7-4680-9CBC-33E45ED6831C}">
      <dgm:prSet/>
      <dgm:spPr/>
      <dgm:t>
        <a:bodyPr/>
        <a:lstStyle/>
        <a:p>
          <a:endParaRPr lang="en-US"/>
        </a:p>
      </dgm:t>
    </dgm:pt>
    <dgm:pt modelId="{C9AA922F-4B0E-45B8-8C84-355E1B6C6D7D}">
      <dgm:prSet phldrT="[Text]"/>
      <dgm:spPr/>
      <dgm:t>
        <a:bodyPr/>
        <a:lstStyle/>
        <a:p>
          <a:pPr rtl="0"/>
          <a:r>
            <a:rPr lang="en-US" i="0" u="none" strike="noStrike" baseline="0">
              <a:latin typeface="Montserrat"/>
            </a:rPr>
            <a:t>November 15th @ 5 pm </a:t>
          </a:r>
        </a:p>
        <a:p>
          <a:r>
            <a:rPr lang="en-US" i="0" u="none" strike="noStrike" baseline="0">
              <a:latin typeface="Montserrat" panose="00000500000000000000" pitchFamily="2" charset="0"/>
            </a:rPr>
            <a:t>Application window closes</a:t>
          </a:r>
          <a:endParaRPr lang="en-US"/>
        </a:p>
      </dgm:t>
    </dgm:pt>
    <dgm:pt modelId="{A7C03CB5-CF9C-478F-9BAF-71194F03D919}" type="parTrans" cxnId="{B4DFDDAD-56F8-4C1E-AD68-BF50E17BCFBF}">
      <dgm:prSet/>
      <dgm:spPr/>
      <dgm:t>
        <a:bodyPr/>
        <a:lstStyle/>
        <a:p>
          <a:endParaRPr lang="en-US"/>
        </a:p>
      </dgm:t>
    </dgm:pt>
    <dgm:pt modelId="{020834DC-4ACF-4262-B2C5-1FFBE224A965}" type="sibTrans" cxnId="{B4DFDDAD-56F8-4C1E-AD68-BF50E17BCFBF}">
      <dgm:prSet/>
      <dgm:spPr/>
      <dgm:t>
        <a:bodyPr/>
        <a:lstStyle/>
        <a:p>
          <a:endParaRPr lang="en-US"/>
        </a:p>
      </dgm:t>
    </dgm:pt>
    <dgm:pt modelId="{16B27F8A-7C2A-4CE6-AFC4-EDA748C5B8D3}">
      <dgm:prSet phldrT="[Text]"/>
      <dgm:spPr>
        <a:ln>
          <a:solidFill>
            <a:schemeClr val="bg1"/>
          </a:solidFill>
        </a:ln>
      </dgm:spPr>
      <dgm:t>
        <a:bodyPr/>
        <a:lstStyle/>
        <a:p>
          <a:r>
            <a:rPr lang="en-US" i="0" u="none" strike="noStrike" baseline="0">
              <a:latin typeface="Montserrat" panose="00000500000000000000" pitchFamily="2" charset="0"/>
            </a:rPr>
            <a:t>Results announced</a:t>
          </a:r>
          <a:endParaRPr lang="en-US"/>
        </a:p>
      </dgm:t>
    </dgm:pt>
    <dgm:pt modelId="{299522D8-49A4-4BEF-99B9-3F16A470AC3C}" type="parTrans" cxnId="{9955995F-43E2-4B35-90ED-04567170831F}">
      <dgm:prSet/>
      <dgm:spPr/>
      <dgm:t>
        <a:bodyPr/>
        <a:lstStyle/>
        <a:p>
          <a:endParaRPr lang="en-US"/>
        </a:p>
      </dgm:t>
    </dgm:pt>
    <dgm:pt modelId="{0D84AEE9-B9DF-4385-A2A8-1EE7632A3C0A}" type="sibTrans" cxnId="{9955995F-43E2-4B35-90ED-04567170831F}">
      <dgm:prSet/>
      <dgm:spPr/>
      <dgm:t>
        <a:bodyPr/>
        <a:lstStyle/>
        <a:p>
          <a:endParaRPr lang="en-US"/>
        </a:p>
      </dgm:t>
    </dgm:pt>
    <dgm:pt modelId="{FC460D02-9641-4941-B2C7-ECAF72DC334C}" type="pres">
      <dgm:prSet presAssocID="{8D6FCBBC-A6AF-4743-B3AC-0F420281E8CF}" presName="Name0" presStyleCnt="0">
        <dgm:presLayoutVars>
          <dgm:chMax val="11"/>
          <dgm:chPref val="11"/>
          <dgm:dir/>
          <dgm:resizeHandles/>
        </dgm:presLayoutVars>
      </dgm:prSet>
      <dgm:spPr/>
    </dgm:pt>
    <dgm:pt modelId="{37D7F41E-8A37-47A4-BFAD-498AF141CCFC}" type="pres">
      <dgm:prSet presAssocID="{16B27F8A-7C2A-4CE6-AFC4-EDA748C5B8D3}" presName="Accent3" presStyleCnt="0"/>
      <dgm:spPr/>
    </dgm:pt>
    <dgm:pt modelId="{78366F8F-9932-4BBE-ABA8-4433620738F9}" type="pres">
      <dgm:prSet presAssocID="{16B27F8A-7C2A-4CE6-AFC4-EDA748C5B8D3}" presName="Accent" presStyleLbl="node1" presStyleIdx="0" presStyleCnt="3"/>
      <dgm:spPr>
        <a:ln>
          <a:solidFill>
            <a:srgbClr val="FFD838"/>
          </a:solidFill>
        </a:ln>
      </dgm:spPr>
    </dgm:pt>
    <dgm:pt modelId="{8FD407E1-757C-433E-9E65-3D84710EF9C1}" type="pres">
      <dgm:prSet presAssocID="{16B27F8A-7C2A-4CE6-AFC4-EDA748C5B8D3}" presName="ParentBackground3" presStyleCnt="0"/>
      <dgm:spPr/>
    </dgm:pt>
    <dgm:pt modelId="{7F1A0707-F86E-4706-B2B3-5306B377875A}" type="pres">
      <dgm:prSet presAssocID="{16B27F8A-7C2A-4CE6-AFC4-EDA748C5B8D3}" presName="ParentBackground" presStyleLbl="fgAcc1" presStyleIdx="0" presStyleCnt="3"/>
      <dgm:spPr/>
    </dgm:pt>
    <dgm:pt modelId="{5D5E14A8-2116-414A-81F2-2060D0525ED5}" type="pres">
      <dgm:prSet presAssocID="{16B27F8A-7C2A-4CE6-AFC4-EDA748C5B8D3}" presName="Parent3" presStyleLbl="revTx" presStyleIdx="0" presStyleCnt="0">
        <dgm:presLayoutVars>
          <dgm:chMax val="1"/>
          <dgm:chPref val="1"/>
          <dgm:bulletEnabled val="1"/>
        </dgm:presLayoutVars>
      </dgm:prSet>
      <dgm:spPr/>
    </dgm:pt>
    <dgm:pt modelId="{F8CCCC5A-C4AF-44AA-A96C-574101DAB85E}" type="pres">
      <dgm:prSet presAssocID="{C9AA922F-4B0E-45B8-8C84-355E1B6C6D7D}" presName="Accent2" presStyleCnt="0"/>
      <dgm:spPr/>
    </dgm:pt>
    <dgm:pt modelId="{E0ED4757-2B24-4D9E-AC20-21658663F24F}" type="pres">
      <dgm:prSet presAssocID="{C9AA922F-4B0E-45B8-8C84-355E1B6C6D7D}" presName="Accent" presStyleLbl="node1" presStyleIdx="1" presStyleCnt="3"/>
      <dgm:spPr>
        <a:ln>
          <a:solidFill>
            <a:srgbClr val="FFD838"/>
          </a:solidFill>
        </a:ln>
      </dgm:spPr>
    </dgm:pt>
    <dgm:pt modelId="{CD56F15A-BC8B-4DEC-BCE7-AD0EDE957399}" type="pres">
      <dgm:prSet presAssocID="{C9AA922F-4B0E-45B8-8C84-355E1B6C6D7D}" presName="ParentBackground2" presStyleCnt="0"/>
      <dgm:spPr/>
    </dgm:pt>
    <dgm:pt modelId="{A75023C7-EC00-4556-B151-A766B8AF76E9}" type="pres">
      <dgm:prSet presAssocID="{C9AA922F-4B0E-45B8-8C84-355E1B6C6D7D}" presName="ParentBackground" presStyleLbl="fgAcc1" presStyleIdx="1" presStyleCnt="3"/>
      <dgm:spPr/>
    </dgm:pt>
    <dgm:pt modelId="{CF8E693B-32A5-428A-A213-2FAA594D7F48}" type="pres">
      <dgm:prSet presAssocID="{C9AA922F-4B0E-45B8-8C84-355E1B6C6D7D}" presName="Parent2" presStyleLbl="revTx" presStyleIdx="0" presStyleCnt="0">
        <dgm:presLayoutVars>
          <dgm:chMax val="1"/>
          <dgm:chPref val="1"/>
          <dgm:bulletEnabled val="1"/>
        </dgm:presLayoutVars>
      </dgm:prSet>
      <dgm:spPr/>
    </dgm:pt>
    <dgm:pt modelId="{08F45C6A-A293-4498-9E52-A1AC9737523E}" type="pres">
      <dgm:prSet presAssocID="{2BBBB20A-87A4-4A02-8A8E-9953D01F98AD}" presName="Accent1" presStyleCnt="0"/>
      <dgm:spPr/>
    </dgm:pt>
    <dgm:pt modelId="{2A494D75-9A2F-4367-8B98-FC5A75DB7742}" type="pres">
      <dgm:prSet presAssocID="{2BBBB20A-87A4-4A02-8A8E-9953D01F98AD}" presName="Accent" presStyleLbl="node1" presStyleIdx="2" presStyleCnt="3"/>
      <dgm:spPr>
        <a:ln>
          <a:solidFill>
            <a:srgbClr val="FFD838"/>
          </a:solidFill>
        </a:ln>
      </dgm:spPr>
    </dgm:pt>
    <dgm:pt modelId="{F25761C7-240F-476C-BEC3-0E22C6A64AF3}" type="pres">
      <dgm:prSet presAssocID="{2BBBB20A-87A4-4A02-8A8E-9953D01F98AD}" presName="ParentBackground1" presStyleCnt="0"/>
      <dgm:spPr/>
    </dgm:pt>
    <dgm:pt modelId="{877CEF68-5B6F-447E-B683-6A1B96CCA170}" type="pres">
      <dgm:prSet presAssocID="{2BBBB20A-87A4-4A02-8A8E-9953D01F98AD}" presName="ParentBackground" presStyleLbl="fgAcc1" presStyleIdx="2" presStyleCnt="3"/>
      <dgm:spPr/>
    </dgm:pt>
    <dgm:pt modelId="{5544CF67-F6CD-4942-A088-BAC8E2C69795}" type="pres">
      <dgm:prSet presAssocID="{2BBBB20A-87A4-4A02-8A8E-9953D01F98AD}" presName="Parent1" presStyleLbl="revTx" presStyleIdx="0" presStyleCnt="0">
        <dgm:presLayoutVars>
          <dgm:chMax val="1"/>
          <dgm:chPref val="1"/>
          <dgm:bulletEnabled val="1"/>
        </dgm:presLayoutVars>
      </dgm:prSet>
      <dgm:spPr/>
    </dgm:pt>
  </dgm:ptLst>
  <dgm:cxnLst>
    <dgm:cxn modelId="{68E0480D-F620-4B1D-B804-F2D9BE11AB66}" type="presOf" srcId="{2BBBB20A-87A4-4A02-8A8E-9953D01F98AD}" destId="{5544CF67-F6CD-4942-A088-BAC8E2C69795}" srcOrd="1" destOrd="0" presId="urn:microsoft.com/office/officeart/2011/layout/CircleProcess"/>
    <dgm:cxn modelId="{9D8D4814-7E03-4632-B36C-A24B015AE83F}" type="presOf" srcId="{16B27F8A-7C2A-4CE6-AFC4-EDA748C5B8D3}" destId="{7F1A0707-F86E-4706-B2B3-5306B377875A}" srcOrd="0" destOrd="0" presId="urn:microsoft.com/office/officeart/2011/layout/CircleProcess"/>
    <dgm:cxn modelId="{EF3BA331-F7FD-40E6-B3DC-0EEAEF12FC5F}" type="presOf" srcId="{C9AA922F-4B0E-45B8-8C84-355E1B6C6D7D}" destId="{A75023C7-EC00-4556-B151-A766B8AF76E9}" srcOrd="0" destOrd="0" presId="urn:microsoft.com/office/officeart/2011/layout/CircleProcess"/>
    <dgm:cxn modelId="{59F7F63A-0BA3-4748-AECF-A9D546765BF2}" type="presOf" srcId="{16B27F8A-7C2A-4CE6-AFC4-EDA748C5B8D3}" destId="{5D5E14A8-2116-414A-81F2-2060D0525ED5}" srcOrd="1" destOrd="0" presId="urn:microsoft.com/office/officeart/2011/layout/CircleProcess"/>
    <dgm:cxn modelId="{9955995F-43E2-4B35-90ED-04567170831F}" srcId="{8D6FCBBC-A6AF-4743-B3AC-0F420281E8CF}" destId="{16B27F8A-7C2A-4CE6-AFC4-EDA748C5B8D3}" srcOrd="2" destOrd="0" parTransId="{299522D8-49A4-4BEF-99B9-3F16A470AC3C}" sibTransId="{0D84AEE9-B9DF-4385-A2A8-1EE7632A3C0A}"/>
    <dgm:cxn modelId="{53F50161-7EE1-4732-972E-CE3CBA062058}" type="presOf" srcId="{C9AA922F-4B0E-45B8-8C84-355E1B6C6D7D}" destId="{CF8E693B-32A5-428A-A213-2FAA594D7F48}" srcOrd="1" destOrd="0" presId="urn:microsoft.com/office/officeart/2011/layout/CircleProcess"/>
    <dgm:cxn modelId="{A6D340A0-9098-45D2-8A4B-7A46B2EE3BAB}" type="presOf" srcId="{2BBBB20A-87A4-4A02-8A8E-9953D01F98AD}" destId="{877CEF68-5B6F-447E-B683-6A1B96CCA170}" srcOrd="0" destOrd="0" presId="urn:microsoft.com/office/officeart/2011/layout/CircleProcess"/>
    <dgm:cxn modelId="{96BD34A1-115A-4BC4-954C-D8D44B19668F}" type="presOf" srcId="{8D6FCBBC-A6AF-4743-B3AC-0F420281E8CF}" destId="{FC460D02-9641-4941-B2C7-ECAF72DC334C}" srcOrd="0" destOrd="0" presId="urn:microsoft.com/office/officeart/2011/layout/CircleProcess"/>
    <dgm:cxn modelId="{B4DFDDAD-56F8-4C1E-AD68-BF50E17BCFBF}" srcId="{8D6FCBBC-A6AF-4743-B3AC-0F420281E8CF}" destId="{C9AA922F-4B0E-45B8-8C84-355E1B6C6D7D}" srcOrd="1" destOrd="0" parTransId="{A7C03CB5-CF9C-478F-9BAF-71194F03D919}" sibTransId="{020834DC-4ACF-4262-B2C5-1FFBE224A965}"/>
    <dgm:cxn modelId="{5FF4DAF7-BFC7-4680-9CBC-33E45ED6831C}" srcId="{8D6FCBBC-A6AF-4743-B3AC-0F420281E8CF}" destId="{2BBBB20A-87A4-4A02-8A8E-9953D01F98AD}" srcOrd="0" destOrd="0" parTransId="{9BB9802B-D008-4D65-AD24-FD3D3AA094BE}" sibTransId="{9AA99591-F4E8-4482-954B-E78B4F0174C7}"/>
    <dgm:cxn modelId="{E1A04524-6B57-4B6D-905B-78DB9D1E11C0}" type="presParOf" srcId="{FC460D02-9641-4941-B2C7-ECAF72DC334C}" destId="{37D7F41E-8A37-47A4-BFAD-498AF141CCFC}" srcOrd="0" destOrd="0" presId="urn:microsoft.com/office/officeart/2011/layout/CircleProcess"/>
    <dgm:cxn modelId="{773771C7-0A22-42BD-A8BB-1AF7A02536D0}" type="presParOf" srcId="{37D7F41E-8A37-47A4-BFAD-498AF141CCFC}" destId="{78366F8F-9932-4BBE-ABA8-4433620738F9}" srcOrd="0" destOrd="0" presId="urn:microsoft.com/office/officeart/2011/layout/CircleProcess"/>
    <dgm:cxn modelId="{F001D499-0104-4F97-A646-6C7ED3F24DAD}" type="presParOf" srcId="{FC460D02-9641-4941-B2C7-ECAF72DC334C}" destId="{8FD407E1-757C-433E-9E65-3D84710EF9C1}" srcOrd="1" destOrd="0" presId="urn:microsoft.com/office/officeart/2011/layout/CircleProcess"/>
    <dgm:cxn modelId="{174B9B86-6CAC-41E2-A906-BDF97CB0AEA9}" type="presParOf" srcId="{8FD407E1-757C-433E-9E65-3D84710EF9C1}" destId="{7F1A0707-F86E-4706-B2B3-5306B377875A}" srcOrd="0" destOrd="0" presId="urn:microsoft.com/office/officeart/2011/layout/CircleProcess"/>
    <dgm:cxn modelId="{F81BDEB8-019C-418F-BC66-857184293076}" type="presParOf" srcId="{FC460D02-9641-4941-B2C7-ECAF72DC334C}" destId="{5D5E14A8-2116-414A-81F2-2060D0525ED5}" srcOrd="2" destOrd="0" presId="urn:microsoft.com/office/officeart/2011/layout/CircleProcess"/>
    <dgm:cxn modelId="{B7400076-FB04-4EB7-9545-7D3833921F4E}" type="presParOf" srcId="{FC460D02-9641-4941-B2C7-ECAF72DC334C}" destId="{F8CCCC5A-C4AF-44AA-A96C-574101DAB85E}" srcOrd="3" destOrd="0" presId="urn:microsoft.com/office/officeart/2011/layout/CircleProcess"/>
    <dgm:cxn modelId="{B7C8FA72-0AF7-481A-A5D9-1858D6867D1F}" type="presParOf" srcId="{F8CCCC5A-C4AF-44AA-A96C-574101DAB85E}" destId="{E0ED4757-2B24-4D9E-AC20-21658663F24F}" srcOrd="0" destOrd="0" presId="urn:microsoft.com/office/officeart/2011/layout/CircleProcess"/>
    <dgm:cxn modelId="{7BA285EA-787B-4787-8CDF-EFD19540495A}" type="presParOf" srcId="{FC460D02-9641-4941-B2C7-ECAF72DC334C}" destId="{CD56F15A-BC8B-4DEC-BCE7-AD0EDE957399}" srcOrd="4" destOrd="0" presId="urn:microsoft.com/office/officeart/2011/layout/CircleProcess"/>
    <dgm:cxn modelId="{0BB267C5-5834-48F5-8C7B-2FD6DF8A3D09}" type="presParOf" srcId="{CD56F15A-BC8B-4DEC-BCE7-AD0EDE957399}" destId="{A75023C7-EC00-4556-B151-A766B8AF76E9}" srcOrd="0" destOrd="0" presId="urn:microsoft.com/office/officeart/2011/layout/CircleProcess"/>
    <dgm:cxn modelId="{003E9922-3D68-4CC3-BD96-BCE817BB80E9}" type="presParOf" srcId="{FC460D02-9641-4941-B2C7-ECAF72DC334C}" destId="{CF8E693B-32A5-428A-A213-2FAA594D7F48}" srcOrd="5" destOrd="0" presId="urn:microsoft.com/office/officeart/2011/layout/CircleProcess"/>
    <dgm:cxn modelId="{B8E0A7F0-18D8-40E7-AB1E-203231BF88CF}" type="presParOf" srcId="{FC460D02-9641-4941-B2C7-ECAF72DC334C}" destId="{08F45C6A-A293-4498-9E52-A1AC9737523E}" srcOrd="6" destOrd="0" presId="urn:microsoft.com/office/officeart/2011/layout/CircleProcess"/>
    <dgm:cxn modelId="{AE535CCD-1653-496A-9ECD-BD044DEB2EAD}" type="presParOf" srcId="{08F45C6A-A293-4498-9E52-A1AC9737523E}" destId="{2A494D75-9A2F-4367-8B98-FC5A75DB7742}" srcOrd="0" destOrd="0" presId="urn:microsoft.com/office/officeart/2011/layout/CircleProcess"/>
    <dgm:cxn modelId="{B1B22F52-3186-4B09-8311-C7BA2CED5A59}" type="presParOf" srcId="{FC460D02-9641-4941-B2C7-ECAF72DC334C}" destId="{F25761C7-240F-476C-BEC3-0E22C6A64AF3}" srcOrd="7" destOrd="0" presId="urn:microsoft.com/office/officeart/2011/layout/CircleProcess"/>
    <dgm:cxn modelId="{BDB8EA6C-7E64-4908-A6C8-C7E9D7FD09ED}" type="presParOf" srcId="{F25761C7-240F-476C-BEC3-0E22C6A64AF3}" destId="{877CEF68-5B6F-447E-B683-6A1B96CCA170}" srcOrd="0" destOrd="0" presId="urn:microsoft.com/office/officeart/2011/layout/CircleProcess"/>
    <dgm:cxn modelId="{B8CA8DFD-7CBB-40E6-B34C-B039262EB224}" type="presParOf" srcId="{FC460D02-9641-4941-B2C7-ECAF72DC334C}" destId="{5544CF67-F6CD-4942-A088-BAC8E2C6979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CBBC-A6AF-4743-B3AC-0F420281E8C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BBBB20A-87A4-4A02-8A8E-9953D01F98AD}">
      <dgm:prSet phldrT="[Text]"/>
      <dgm:spPr/>
      <dgm:t>
        <a:bodyPr/>
        <a:lstStyle/>
        <a:p>
          <a:r>
            <a:rPr lang="en-US" i="0" u="none" strike="noStrike" baseline="0">
              <a:latin typeface="Montserrat" panose="00000500000000000000" pitchFamily="2" charset="0"/>
            </a:rPr>
            <a:t>Step 1 </a:t>
          </a:r>
        </a:p>
        <a:p>
          <a:r>
            <a:rPr lang="en-US" i="0" u="none" strike="noStrike" baseline="0">
              <a:latin typeface="Montserrat" panose="00000500000000000000" pitchFamily="2" charset="0"/>
            </a:rPr>
            <a:t>Program Administrator reviews all applications</a:t>
          </a:r>
        </a:p>
      </dgm:t>
    </dgm:pt>
    <dgm:pt modelId="{9BB9802B-D008-4D65-AD24-FD3D3AA094BE}" type="parTrans" cxnId="{5FF4DAF7-BFC7-4680-9CBC-33E45ED6831C}">
      <dgm:prSet/>
      <dgm:spPr/>
      <dgm:t>
        <a:bodyPr/>
        <a:lstStyle/>
        <a:p>
          <a:endParaRPr lang="en-US"/>
        </a:p>
      </dgm:t>
    </dgm:pt>
    <dgm:pt modelId="{9AA99591-F4E8-4482-954B-E78B4F0174C7}" type="sibTrans" cxnId="{5FF4DAF7-BFC7-4680-9CBC-33E45ED6831C}">
      <dgm:prSet/>
      <dgm:spPr/>
      <dgm:t>
        <a:bodyPr/>
        <a:lstStyle/>
        <a:p>
          <a:endParaRPr lang="en-US"/>
        </a:p>
      </dgm:t>
    </dgm:pt>
    <dgm:pt modelId="{C9AA922F-4B0E-45B8-8C84-355E1B6C6D7D}">
      <dgm:prSet phldrT="[Text]"/>
      <dgm:spPr/>
      <dgm:t>
        <a:bodyPr/>
        <a:lstStyle/>
        <a:p>
          <a:r>
            <a:rPr lang="en-US" i="0" u="none" strike="noStrike" baseline="0">
              <a:latin typeface="Montserrat" panose="00000500000000000000" pitchFamily="2" charset="0"/>
            </a:rPr>
            <a:t>Step 2</a:t>
          </a:r>
        </a:p>
        <a:p>
          <a:r>
            <a:rPr lang="en-US" i="0" u="none" strike="noStrike" baseline="0">
              <a:latin typeface="Montserrat" panose="00000500000000000000" pitchFamily="2" charset="0"/>
            </a:rPr>
            <a:t>Computer sorts bids low to high in each tier</a:t>
          </a:r>
          <a:endParaRPr lang="en-US"/>
        </a:p>
      </dgm:t>
    </dgm:pt>
    <dgm:pt modelId="{A7C03CB5-CF9C-478F-9BAF-71194F03D919}" type="parTrans" cxnId="{B4DFDDAD-56F8-4C1E-AD68-BF50E17BCFBF}">
      <dgm:prSet/>
      <dgm:spPr/>
      <dgm:t>
        <a:bodyPr/>
        <a:lstStyle/>
        <a:p>
          <a:endParaRPr lang="en-US"/>
        </a:p>
      </dgm:t>
    </dgm:pt>
    <dgm:pt modelId="{020834DC-4ACF-4262-B2C5-1FFBE224A965}" type="sibTrans" cxnId="{B4DFDDAD-56F8-4C1E-AD68-BF50E17BCFBF}">
      <dgm:prSet/>
      <dgm:spPr/>
      <dgm:t>
        <a:bodyPr/>
        <a:lstStyle/>
        <a:p>
          <a:endParaRPr lang="en-US"/>
        </a:p>
      </dgm:t>
    </dgm:pt>
    <dgm:pt modelId="{16B27F8A-7C2A-4CE6-AFC4-EDA748C5B8D3}">
      <dgm:prSet phldrT="[Text]"/>
      <dgm:spPr>
        <a:ln>
          <a:solidFill>
            <a:schemeClr val="bg1"/>
          </a:solidFill>
        </a:ln>
      </dgm:spPr>
      <dgm:t>
        <a:bodyPr/>
        <a:lstStyle/>
        <a:p>
          <a:r>
            <a:rPr lang="en-US" i="0" u="none" strike="noStrike" baseline="0">
              <a:latin typeface="Montserrat" panose="00000500000000000000" pitchFamily="2" charset="0"/>
            </a:rPr>
            <a:t>Step 3</a:t>
          </a:r>
        </a:p>
        <a:p>
          <a:r>
            <a:rPr lang="en-US" i="0" u="none" strike="noStrike" baseline="0">
              <a:latin typeface="Montserrat" panose="00000500000000000000" pitchFamily="2" charset="0"/>
            </a:rPr>
            <a:t>Lowest bids in each tier are awarded contracts</a:t>
          </a:r>
          <a:endParaRPr lang="en-US"/>
        </a:p>
      </dgm:t>
    </dgm:pt>
    <dgm:pt modelId="{299522D8-49A4-4BEF-99B9-3F16A470AC3C}" type="parTrans" cxnId="{9955995F-43E2-4B35-90ED-04567170831F}">
      <dgm:prSet/>
      <dgm:spPr/>
      <dgm:t>
        <a:bodyPr/>
        <a:lstStyle/>
        <a:p>
          <a:endParaRPr lang="en-US"/>
        </a:p>
      </dgm:t>
    </dgm:pt>
    <dgm:pt modelId="{0D84AEE9-B9DF-4385-A2A8-1EE7632A3C0A}" type="sibTrans" cxnId="{9955995F-43E2-4B35-90ED-04567170831F}">
      <dgm:prSet/>
      <dgm:spPr/>
      <dgm:t>
        <a:bodyPr/>
        <a:lstStyle/>
        <a:p>
          <a:endParaRPr lang="en-US"/>
        </a:p>
      </dgm:t>
    </dgm:pt>
    <dgm:pt modelId="{FC460D02-9641-4941-B2C7-ECAF72DC334C}" type="pres">
      <dgm:prSet presAssocID="{8D6FCBBC-A6AF-4743-B3AC-0F420281E8CF}" presName="Name0" presStyleCnt="0">
        <dgm:presLayoutVars>
          <dgm:chMax val="11"/>
          <dgm:chPref val="11"/>
          <dgm:dir/>
          <dgm:resizeHandles/>
        </dgm:presLayoutVars>
      </dgm:prSet>
      <dgm:spPr/>
    </dgm:pt>
    <dgm:pt modelId="{37D7F41E-8A37-47A4-BFAD-498AF141CCFC}" type="pres">
      <dgm:prSet presAssocID="{16B27F8A-7C2A-4CE6-AFC4-EDA748C5B8D3}" presName="Accent3" presStyleCnt="0"/>
      <dgm:spPr/>
    </dgm:pt>
    <dgm:pt modelId="{78366F8F-9932-4BBE-ABA8-4433620738F9}" type="pres">
      <dgm:prSet presAssocID="{16B27F8A-7C2A-4CE6-AFC4-EDA748C5B8D3}" presName="Accent" presStyleLbl="node1" presStyleIdx="0" presStyleCnt="3"/>
      <dgm:spPr>
        <a:ln>
          <a:solidFill>
            <a:srgbClr val="FFD838"/>
          </a:solidFill>
        </a:ln>
      </dgm:spPr>
    </dgm:pt>
    <dgm:pt modelId="{8FD407E1-757C-433E-9E65-3D84710EF9C1}" type="pres">
      <dgm:prSet presAssocID="{16B27F8A-7C2A-4CE6-AFC4-EDA748C5B8D3}" presName="ParentBackground3" presStyleCnt="0"/>
      <dgm:spPr/>
    </dgm:pt>
    <dgm:pt modelId="{7F1A0707-F86E-4706-B2B3-5306B377875A}" type="pres">
      <dgm:prSet presAssocID="{16B27F8A-7C2A-4CE6-AFC4-EDA748C5B8D3}" presName="ParentBackground" presStyleLbl="fgAcc1" presStyleIdx="0" presStyleCnt="3"/>
      <dgm:spPr/>
    </dgm:pt>
    <dgm:pt modelId="{5D5E14A8-2116-414A-81F2-2060D0525ED5}" type="pres">
      <dgm:prSet presAssocID="{16B27F8A-7C2A-4CE6-AFC4-EDA748C5B8D3}" presName="Parent3" presStyleLbl="revTx" presStyleIdx="0" presStyleCnt="0">
        <dgm:presLayoutVars>
          <dgm:chMax val="1"/>
          <dgm:chPref val="1"/>
          <dgm:bulletEnabled val="1"/>
        </dgm:presLayoutVars>
      </dgm:prSet>
      <dgm:spPr/>
    </dgm:pt>
    <dgm:pt modelId="{F8CCCC5A-C4AF-44AA-A96C-574101DAB85E}" type="pres">
      <dgm:prSet presAssocID="{C9AA922F-4B0E-45B8-8C84-355E1B6C6D7D}" presName="Accent2" presStyleCnt="0"/>
      <dgm:spPr/>
    </dgm:pt>
    <dgm:pt modelId="{E0ED4757-2B24-4D9E-AC20-21658663F24F}" type="pres">
      <dgm:prSet presAssocID="{C9AA922F-4B0E-45B8-8C84-355E1B6C6D7D}" presName="Accent" presStyleLbl="node1" presStyleIdx="1" presStyleCnt="3"/>
      <dgm:spPr>
        <a:ln>
          <a:solidFill>
            <a:srgbClr val="FFD838"/>
          </a:solidFill>
        </a:ln>
      </dgm:spPr>
    </dgm:pt>
    <dgm:pt modelId="{CD56F15A-BC8B-4DEC-BCE7-AD0EDE957399}" type="pres">
      <dgm:prSet presAssocID="{C9AA922F-4B0E-45B8-8C84-355E1B6C6D7D}" presName="ParentBackground2" presStyleCnt="0"/>
      <dgm:spPr/>
    </dgm:pt>
    <dgm:pt modelId="{A75023C7-EC00-4556-B151-A766B8AF76E9}" type="pres">
      <dgm:prSet presAssocID="{C9AA922F-4B0E-45B8-8C84-355E1B6C6D7D}" presName="ParentBackground" presStyleLbl="fgAcc1" presStyleIdx="1" presStyleCnt="3"/>
      <dgm:spPr/>
    </dgm:pt>
    <dgm:pt modelId="{CF8E693B-32A5-428A-A213-2FAA594D7F48}" type="pres">
      <dgm:prSet presAssocID="{C9AA922F-4B0E-45B8-8C84-355E1B6C6D7D}" presName="Parent2" presStyleLbl="revTx" presStyleIdx="0" presStyleCnt="0">
        <dgm:presLayoutVars>
          <dgm:chMax val="1"/>
          <dgm:chPref val="1"/>
          <dgm:bulletEnabled val="1"/>
        </dgm:presLayoutVars>
      </dgm:prSet>
      <dgm:spPr/>
    </dgm:pt>
    <dgm:pt modelId="{08F45C6A-A293-4498-9E52-A1AC9737523E}" type="pres">
      <dgm:prSet presAssocID="{2BBBB20A-87A4-4A02-8A8E-9953D01F98AD}" presName="Accent1" presStyleCnt="0"/>
      <dgm:spPr/>
    </dgm:pt>
    <dgm:pt modelId="{2A494D75-9A2F-4367-8B98-FC5A75DB7742}" type="pres">
      <dgm:prSet presAssocID="{2BBBB20A-87A4-4A02-8A8E-9953D01F98AD}" presName="Accent" presStyleLbl="node1" presStyleIdx="2" presStyleCnt="3"/>
      <dgm:spPr>
        <a:ln>
          <a:solidFill>
            <a:srgbClr val="FFD838"/>
          </a:solidFill>
        </a:ln>
      </dgm:spPr>
    </dgm:pt>
    <dgm:pt modelId="{F25761C7-240F-476C-BEC3-0E22C6A64AF3}" type="pres">
      <dgm:prSet presAssocID="{2BBBB20A-87A4-4A02-8A8E-9953D01F98AD}" presName="ParentBackground1" presStyleCnt="0"/>
      <dgm:spPr/>
    </dgm:pt>
    <dgm:pt modelId="{877CEF68-5B6F-447E-B683-6A1B96CCA170}" type="pres">
      <dgm:prSet presAssocID="{2BBBB20A-87A4-4A02-8A8E-9953D01F98AD}" presName="ParentBackground" presStyleLbl="fgAcc1" presStyleIdx="2" presStyleCnt="3"/>
      <dgm:spPr/>
    </dgm:pt>
    <dgm:pt modelId="{5544CF67-F6CD-4942-A088-BAC8E2C69795}" type="pres">
      <dgm:prSet presAssocID="{2BBBB20A-87A4-4A02-8A8E-9953D01F98AD}" presName="Parent1" presStyleLbl="revTx" presStyleIdx="0" presStyleCnt="0">
        <dgm:presLayoutVars>
          <dgm:chMax val="1"/>
          <dgm:chPref val="1"/>
          <dgm:bulletEnabled val="1"/>
        </dgm:presLayoutVars>
      </dgm:prSet>
      <dgm:spPr/>
    </dgm:pt>
  </dgm:ptLst>
  <dgm:cxnLst>
    <dgm:cxn modelId="{68E0480D-F620-4B1D-B804-F2D9BE11AB66}" type="presOf" srcId="{2BBBB20A-87A4-4A02-8A8E-9953D01F98AD}" destId="{5544CF67-F6CD-4942-A088-BAC8E2C69795}" srcOrd="1" destOrd="0" presId="urn:microsoft.com/office/officeart/2011/layout/CircleProcess"/>
    <dgm:cxn modelId="{9D8D4814-7E03-4632-B36C-A24B015AE83F}" type="presOf" srcId="{16B27F8A-7C2A-4CE6-AFC4-EDA748C5B8D3}" destId="{7F1A0707-F86E-4706-B2B3-5306B377875A}" srcOrd="0" destOrd="0" presId="urn:microsoft.com/office/officeart/2011/layout/CircleProcess"/>
    <dgm:cxn modelId="{EF3BA331-F7FD-40E6-B3DC-0EEAEF12FC5F}" type="presOf" srcId="{C9AA922F-4B0E-45B8-8C84-355E1B6C6D7D}" destId="{A75023C7-EC00-4556-B151-A766B8AF76E9}" srcOrd="0" destOrd="0" presId="urn:microsoft.com/office/officeart/2011/layout/CircleProcess"/>
    <dgm:cxn modelId="{59F7F63A-0BA3-4748-AECF-A9D546765BF2}" type="presOf" srcId="{16B27F8A-7C2A-4CE6-AFC4-EDA748C5B8D3}" destId="{5D5E14A8-2116-414A-81F2-2060D0525ED5}" srcOrd="1" destOrd="0" presId="urn:microsoft.com/office/officeart/2011/layout/CircleProcess"/>
    <dgm:cxn modelId="{9955995F-43E2-4B35-90ED-04567170831F}" srcId="{8D6FCBBC-A6AF-4743-B3AC-0F420281E8CF}" destId="{16B27F8A-7C2A-4CE6-AFC4-EDA748C5B8D3}" srcOrd="2" destOrd="0" parTransId="{299522D8-49A4-4BEF-99B9-3F16A470AC3C}" sibTransId="{0D84AEE9-B9DF-4385-A2A8-1EE7632A3C0A}"/>
    <dgm:cxn modelId="{53F50161-7EE1-4732-972E-CE3CBA062058}" type="presOf" srcId="{C9AA922F-4B0E-45B8-8C84-355E1B6C6D7D}" destId="{CF8E693B-32A5-428A-A213-2FAA594D7F48}" srcOrd="1" destOrd="0" presId="urn:microsoft.com/office/officeart/2011/layout/CircleProcess"/>
    <dgm:cxn modelId="{A6D340A0-9098-45D2-8A4B-7A46B2EE3BAB}" type="presOf" srcId="{2BBBB20A-87A4-4A02-8A8E-9953D01F98AD}" destId="{877CEF68-5B6F-447E-B683-6A1B96CCA170}" srcOrd="0" destOrd="0" presId="urn:microsoft.com/office/officeart/2011/layout/CircleProcess"/>
    <dgm:cxn modelId="{96BD34A1-115A-4BC4-954C-D8D44B19668F}" type="presOf" srcId="{8D6FCBBC-A6AF-4743-B3AC-0F420281E8CF}" destId="{FC460D02-9641-4941-B2C7-ECAF72DC334C}" srcOrd="0" destOrd="0" presId="urn:microsoft.com/office/officeart/2011/layout/CircleProcess"/>
    <dgm:cxn modelId="{B4DFDDAD-56F8-4C1E-AD68-BF50E17BCFBF}" srcId="{8D6FCBBC-A6AF-4743-B3AC-0F420281E8CF}" destId="{C9AA922F-4B0E-45B8-8C84-355E1B6C6D7D}" srcOrd="1" destOrd="0" parTransId="{A7C03CB5-CF9C-478F-9BAF-71194F03D919}" sibTransId="{020834DC-4ACF-4262-B2C5-1FFBE224A965}"/>
    <dgm:cxn modelId="{5FF4DAF7-BFC7-4680-9CBC-33E45ED6831C}" srcId="{8D6FCBBC-A6AF-4743-B3AC-0F420281E8CF}" destId="{2BBBB20A-87A4-4A02-8A8E-9953D01F98AD}" srcOrd="0" destOrd="0" parTransId="{9BB9802B-D008-4D65-AD24-FD3D3AA094BE}" sibTransId="{9AA99591-F4E8-4482-954B-E78B4F0174C7}"/>
    <dgm:cxn modelId="{E1A04524-6B57-4B6D-905B-78DB9D1E11C0}" type="presParOf" srcId="{FC460D02-9641-4941-B2C7-ECAF72DC334C}" destId="{37D7F41E-8A37-47A4-BFAD-498AF141CCFC}" srcOrd="0" destOrd="0" presId="urn:microsoft.com/office/officeart/2011/layout/CircleProcess"/>
    <dgm:cxn modelId="{773771C7-0A22-42BD-A8BB-1AF7A02536D0}" type="presParOf" srcId="{37D7F41E-8A37-47A4-BFAD-498AF141CCFC}" destId="{78366F8F-9932-4BBE-ABA8-4433620738F9}" srcOrd="0" destOrd="0" presId="urn:microsoft.com/office/officeart/2011/layout/CircleProcess"/>
    <dgm:cxn modelId="{F001D499-0104-4F97-A646-6C7ED3F24DAD}" type="presParOf" srcId="{FC460D02-9641-4941-B2C7-ECAF72DC334C}" destId="{8FD407E1-757C-433E-9E65-3D84710EF9C1}" srcOrd="1" destOrd="0" presId="urn:microsoft.com/office/officeart/2011/layout/CircleProcess"/>
    <dgm:cxn modelId="{174B9B86-6CAC-41E2-A906-BDF97CB0AEA9}" type="presParOf" srcId="{8FD407E1-757C-433E-9E65-3D84710EF9C1}" destId="{7F1A0707-F86E-4706-B2B3-5306B377875A}" srcOrd="0" destOrd="0" presId="urn:microsoft.com/office/officeart/2011/layout/CircleProcess"/>
    <dgm:cxn modelId="{F81BDEB8-019C-418F-BC66-857184293076}" type="presParOf" srcId="{FC460D02-9641-4941-B2C7-ECAF72DC334C}" destId="{5D5E14A8-2116-414A-81F2-2060D0525ED5}" srcOrd="2" destOrd="0" presId="urn:microsoft.com/office/officeart/2011/layout/CircleProcess"/>
    <dgm:cxn modelId="{B7400076-FB04-4EB7-9545-7D3833921F4E}" type="presParOf" srcId="{FC460D02-9641-4941-B2C7-ECAF72DC334C}" destId="{F8CCCC5A-C4AF-44AA-A96C-574101DAB85E}" srcOrd="3" destOrd="0" presId="urn:microsoft.com/office/officeart/2011/layout/CircleProcess"/>
    <dgm:cxn modelId="{B7C8FA72-0AF7-481A-A5D9-1858D6867D1F}" type="presParOf" srcId="{F8CCCC5A-C4AF-44AA-A96C-574101DAB85E}" destId="{E0ED4757-2B24-4D9E-AC20-21658663F24F}" srcOrd="0" destOrd="0" presId="urn:microsoft.com/office/officeart/2011/layout/CircleProcess"/>
    <dgm:cxn modelId="{7BA285EA-787B-4787-8CDF-EFD19540495A}" type="presParOf" srcId="{FC460D02-9641-4941-B2C7-ECAF72DC334C}" destId="{CD56F15A-BC8B-4DEC-BCE7-AD0EDE957399}" srcOrd="4" destOrd="0" presId="urn:microsoft.com/office/officeart/2011/layout/CircleProcess"/>
    <dgm:cxn modelId="{0BB267C5-5834-48F5-8C7B-2FD6DF8A3D09}" type="presParOf" srcId="{CD56F15A-BC8B-4DEC-BCE7-AD0EDE957399}" destId="{A75023C7-EC00-4556-B151-A766B8AF76E9}" srcOrd="0" destOrd="0" presId="urn:microsoft.com/office/officeart/2011/layout/CircleProcess"/>
    <dgm:cxn modelId="{003E9922-3D68-4CC3-BD96-BCE817BB80E9}" type="presParOf" srcId="{FC460D02-9641-4941-B2C7-ECAF72DC334C}" destId="{CF8E693B-32A5-428A-A213-2FAA594D7F48}" srcOrd="5" destOrd="0" presId="urn:microsoft.com/office/officeart/2011/layout/CircleProcess"/>
    <dgm:cxn modelId="{B8E0A7F0-18D8-40E7-AB1E-203231BF88CF}" type="presParOf" srcId="{FC460D02-9641-4941-B2C7-ECAF72DC334C}" destId="{08F45C6A-A293-4498-9E52-A1AC9737523E}" srcOrd="6" destOrd="0" presId="urn:microsoft.com/office/officeart/2011/layout/CircleProcess"/>
    <dgm:cxn modelId="{AE535CCD-1653-496A-9ECD-BD044DEB2EAD}" type="presParOf" srcId="{08F45C6A-A293-4498-9E52-A1AC9737523E}" destId="{2A494D75-9A2F-4367-8B98-FC5A75DB7742}" srcOrd="0" destOrd="0" presId="urn:microsoft.com/office/officeart/2011/layout/CircleProcess"/>
    <dgm:cxn modelId="{B1B22F52-3186-4B09-8311-C7BA2CED5A59}" type="presParOf" srcId="{FC460D02-9641-4941-B2C7-ECAF72DC334C}" destId="{F25761C7-240F-476C-BEC3-0E22C6A64AF3}" srcOrd="7" destOrd="0" presId="urn:microsoft.com/office/officeart/2011/layout/CircleProcess"/>
    <dgm:cxn modelId="{BDB8EA6C-7E64-4908-A6C8-C7E9D7FD09ED}" type="presParOf" srcId="{F25761C7-240F-476C-BEC3-0E22C6A64AF3}" destId="{877CEF68-5B6F-447E-B683-6A1B96CCA170}" srcOrd="0" destOrd="0" presId="urn:microsoft.com/office/officeart/2011/layout/CircleProcess"/>
    <dgm:cxn modelId="{B8CA8DFD-7CBB-40E6-B34C-B039262EB224}" type="presParOf" srcId="{FC460D02-9641-4941-B2C7-ECAF72DC334C}" destId="{5544CF67-F6CD-4942-A088-BAC8E2C6979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66F8F-9932-4BBE-ABA8-4433620738F9}">
      <dsp:nvSpPr>
        <dsp:cNvPr id="0" name=""/>
        <dsp:cNvSpPr/>
      </dsp:nvSpPr>
      <dsp:spPr>
        <a:xfrm>
          <a:off x="6762250" y="2099571"/>
          <a:ext cx="2949813" cy="2950358"/>
        </a:xfrm>
        <a:prstGeom prst="ellipse">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A0707-F86E-4706-B2B3-5306B377875A}">
      <dsp:nvSpPr>
        <dsp:cNvPr id="0" name=""/>
        <dsp:cNvSpPr/>
      </dsp:nvSpPr>
      <dsp:spPr>
        <a:xfrm>
          <a:off x="6860193" y="2197934"/>
          <a:ext cx="2753927" cy="2753633"/>
        </a:xfrm>
        <a:prstGeom prst="ellipse">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i="0" u="none" strike="noStrike" kern="1200" baseline="0">
              <a:latin typeface="Montserrat" panose="00000500000000000000" pitchFamily="2" charset="0"/>
            </a:rPr>
            <a:t>Results announced</a:t>
          </a:r>
          <a:endParaRPr lang="en-US" sz="1900" kern="1200"/>
        </a:p>
      </dsp:txBody>
      <dsp:txXfrm>
        <a:off x="7253886" y="2591384"/>
        <a:ext cx="1966542" cy="1966733"/>
      </dsp:txXfrm>
    </dsp:sp>
    <dsp:sp modelId="{E0ED4757-2B24-4D9E-AC20-21658663F24F}">
      <dsp:nvSpPr>
        <dsp:cNvPr id="0" name=""/>
        <dsp:cNvSpPr/>
      </dsp:nvSpPr>
      <dsp:spPr>
        <a:xfrm rot="2700000">
          <a:off x="3717087"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023C7-EC00-4556-B151-A766B8AF76E9}">
      <dsp:nvSpPr>
        <dsp:cNvPr id="0" name=""/>
        <dsp:cNvSpPr/>
      </dsp:nvSpPr>
      <dsp:spPr>
        <a:xfrm>
          <a:off x="3811477"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i="0" u="none" strike="noStrike" kern="1200" baseline="0">
              <a:latin typeface="Montserrat"/>
            </a:rPr>
            <a:t>November 15th @ 5 pm </a:t>
          </a:r>
        </a:p>
        <a:p>
          <a:pPr marL="0" lvl="0" indent="0" algn="ctr" defTabSz="844550">
            <a:lnSpc>
              <a:spcPct val="90000"/>
            </a:lnSpc>
            <a:spcBef>
              <a:spcPct val="0"/>
            </a:spcBef>
            <a:spcAft>
              <a:spcPct val="35000"/>
            </a:spcAft>
            <a:buNone/>
          </a:pPr>
          <a:r>
            <a:rPr lang="en-US" sz="1900" i="0" u="none" strike="noStrike" kern="1200" baseline="0">
              <a:latin typeface="Montserrat" panose="00000500000000000000" pitchFamily="2" charset="0"/>
            </a:rPr>
            <a:t>Application window closes</a:t>
          </a:r>
          <a:endParaRPr lang="en-US" sz="1900" kern="1200"/>
        </a:p>
      </dsp:txBody>
      <dsp:txXfrm>
        <a:off x="4205170" y="2591384"/>
        <a:ext cx="1966542" cy="1966733"/>
      </dsp:txXfrm>
    </dsp:sp>
    <dsp:sp modelId="{2A494D75-9A2F-4367-8B98-FC5A75DB7742}">
      <dsp:nvSpPr>
        <dsp:cNvPr id="0" name=""/>
        <dsp:cNvSpPr/>
      </dsp:nvSpPr>
      <dsp:spPr>
        <a:xfrm rot="2700000">
          <a:off x="668370"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CEF68-5B6F-447E-B683-6A1B96CCA170}">
      <dsp:nvSpPr>
        <dsp:cNvPr id="0" name=""/>
        <dsp:cNvSpPr/>
      </dsp:nvSpPr>
      <dsp:spPr>
        <a:xfrm>
          <a:off x="762761"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i="0" u="none" strike="noStrike" kern="1200" baseline="0">
              <a:latin typeface="Montserrat"/>
            </a:rPr>
            <a:t>November 4th@ 9 am </a:t>
          </a:r>
        </a:p>
        <a:p>
          <a:pPr marL="0" lvl="0" indent="0" algn="ctr" defTabSz="844550">
            <a:lnSpc>
              <a:spcPct val="90000"/>
            </a:lnSpc>
            <a:spcBef>
              <a:spcPct val="0"/>
            </a:spcBef>
            <a:spcAft>
              <a:spcPct val="35000"/>
            </a:spcAft>
            <a:buNone/>
          </a:pPr>
          <a:r>
            <a:rPr lang="en-US" sz="1900" i="0" u="none" strike="noStrike" kern="1200" baseline="0">
              <a:latin typeface="Montserrat" panose="00000500000000000000" pitchFamily="2" charset="0"/>
            </a:rPr>
            <a:t>Application window opens</a:t>
          </a:r>
        </a:p>
      </dsp:txBody>
      <dsp:txXfrm>
        <a:off x="1156453" y="2591384"/>
        <a:ext cx="1966542" cy="1966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66F8F-9932-4BBE-ABA8-4433620738F9}">
      <dsp:nvSpPr>
        <dsp:cNvPr id="0" name=""/>
        <dsp:cNvSpPr/>
      </dsp:nvSpPr>
      <dsp:spPr>
        <a:xfrm>
          <a:off x="6762250" y="2099571"/>
          <a:ext cx="2949813" cy="2950358"/>
        </a:xfrm>
        <a:prstGeom prst="ellipse">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A0707-F86E-4706-B2B3-5306B377875A}">
      <dsp:nvSpPr>
        <dsp:cNvPr id="0" name=""/>
        <dsp:cNvSpPr/>
      </dsp:nvSpPr>
      <dsp:spPr>
        <a:xfrm>
          <a:off x="6860193" y="2197934"/>
          <a:ext cx="2753927" cy="2753633"/>
        </a:xfrm>
        <a:prstGeom prst="ellipse">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3</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Lowest bids in each tier are awarded contracts</a:t>
          </a:r>
          <a:endParaRPr lang="en-US" sz="2100" kern="1200"/>
        </a:p>
      </dsp:txBody>
      <dsp:txXfrm>
        <a:off x="7253886" y="2591384"/>
        <a:ext cx="1966542" cy="1966733"/>
      </dsp:txXfrm>
    </dsp:sp>
    <dsp:sp modelId="{E0ED4757-2B24-4D9E-AC20-21658663F24F}">
      <dsp:nvSpPr>
        <dsp:cNvPr id="0" name=""/>
        <dsp:cNvSpPr/>
      </dsp:nvSpPr>
      <dsp:spPr>
        <a:xfrm rot="2700000">
          <a:off x="3717087"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023C7-EC00-4556-B151-A766B8AF76E9}">
      <dsp:nvSpPr>
        <dsp:cNvPr id="0" name=""/>
        <dsp:cNvSpPr/>
      </dsp:nvSpPr>
      <dsp:spPr>
        <a:xfrm>
          <a:off x="3811477"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2</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Computer sorts bids low to high in each tier</a:t>
          </a:r>
          <a:endParaRPr lang="en-US" sz="2100" kern="1200"/>
        </a:p>
      </dsp:txBody>
      <dsp:txXfrm>
        <a:off x="4205170" y="2591384"/>
        <a:ext cx="1966542" cy="1966733"/>
      </dsp:txXfrm>
    </dsp:sp>
    <dsp:sp modelId="{2A494D75-9A2F-4367-8B98-FC5A75DB7742}">
      <dsp:nvSpPr>
        <dsp:cNvPr id="0" name=""/>
        <dsp:cNvSpPr/>
      </dsp:nvSpPr>
      <dsp:spPr>
        <a:xfrm rot="2700000">
          <a:off x="668370"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CEF68-5B6F-447E-B683-6A1B96CCA170}">
      <dsp:nvSpPr>
        <dsp:cNvPr id="0" name=""/>
        <dsp:cNvSpPr/>
      </dsp:nvSpPr>
      <dsp:spPr>
        <a:xfrm>
          <a:off x="762761"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1 </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Program Administrator reviews all applications</a:t>
          </a:r>
        </a:p>
      </dsp:txBody>
      <dsp:txXfrm>
        <a:off x="1156453" y="2591384"/>
        <a:ext cx="1966542" cy="196673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C6875-0050-4828-9221-DC00E9AA4A7D}"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47056-819C-4751-B9BC-BC60FD95B2D7}" type="slidenum">
              <a:rPr lang="en-US" smtClean="0"/>
              <a:t>‹#›</a:t>
            </a:fld>
            <a:endParaRPr lang="en-US"/>
          </a:p>
        </p:txBody>
      </p:sp>
    </p:spTree>
    <p:extLst>
      <p:ext uri="{BB962C8B-B14F-4D97-AF65-F5344CB8AC3E}">
        <p14:creationId xmlns:p14="http://schemas.microsoft.com/office/powerpoint/2010/main" val="108514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recdelawar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joining the 2024 SREC Delaware Procurement webinar. My name is Bryan Gower, and I am the Program Manager for the SREC Delaware Program. This program is administered by InClime on behalf of Energize Delaware, also known as the Delaware Sustainable Energy Utility (DE SEU).</a:t>
            </a:r>
          </a:p>
          <a:p>
            <a:endParaRPr lang="en-US"/>
          </a:p>
          <a:p>
            <a:r>
              <a:rPr lang="en-US"/>
              <a:t>Today's webinar is designed for solar companies, solar industry professionals, and others who are already familiar with SRECs and the SREC Delaware Program.</a:t>
            </a:r>
          </a:p>
          <a:p>
            <a:endParaRPr lang="en-US"/>
          </a:p>
          <a:p>
            <a:r>
              <a:rPr lang="en-US"/>
              <a:t>If you are a homeowner or business owner submitting an application for the first time, I recommend attending our webinar tomorrow at 2:30 PM Eastern. That session will cover all the information from today’s webinar, along with a more general overview of SRECs and how the program works. You can register for tomorrow’s webinar by visiting our website at </a:t>
            </a:r>
            <a:r>
              <a:rPr lang="en-US">
                <a:hlinkClick r:id="rId3"/>
              </a:rPr>
              <a:t>www.srecdelaware.com</a:t>
            </a:r>
            <a:r>
              <a:rPr lang="en-US"/>
              <a:t>.</a:t>
            </a: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a:t>
            </a:fld>
            <a:endParaRPr lang="en-US"/>
          </a:p>
        </p:txBody>
      </p:sp>
    </p:spTree>
    <p:extLst>
      <p:ext uri="{BB962C8B-B14F-4D97-AF65-F5344CB8AC3E}">
        <p14:creationId xmlns:p14="http://schemas.microsoft.com/office/powerpoint/2010/main" val="216871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Submission and Contract Management:</a:t>
            </a:r>
            <a:endParaRPr lang="en-US"/>
          </a:p>
          <a:p>
            <a:pPr marL="171450" indent="-171450">
              <a:buFont typeface="Arial"/>
              <a:buChar char="•"/>
            </a:pPr>
            <a:r>
              <a:rPr lang="en-US" b="1"/>
              <a:t>Who Can Submit Bids</a:t>
            </a:r>
            <a:r>
              <a:rPr lang="en-US"/>
              <a:t>: Bids can be submitted by either the system owner or an Owner Representative.</a:t>
            </a:r>
            <a:endParaRPr lang="en-US">
              <a:cs typeface="Calibri"/>
            </a:endParaRPr>
          </a:p>
          <a:p>
            <a:pPr marL="171450" indent="-171450">
              <a:buFont typeface="Arial"/>
              <a:buChar char="•"/>
            </a:pPr>
            <a:r>
              <a:rPr lang="en-US" b="1"/>
              <a:t>Managing SREC Contracts</a:t>
            </a:r>
            <a:r>
              <a:rPr lang="en-US"/>
              <a:t>: Both SREC owners and Owner Representatives have the ability to manage successful SREC contracts.</a:t>
            </a:r>
            <a:endParaRPr lang="en-US">
              <a:cs typeface="Calibri"/>
            </a:endParaRPr>
          </a:p>
          <a:p>
            <a:pPr marL="171450" indent="-171450">
              <a:buFont typeface="Arial"/>
              <a:buChar char="•"/>
            </a:pPr>
            <a:r>
              <a:rPr lang="en-US" b="1"/>
              <a:t>Changing Representatives</a:t>
            </a:r>
            <a:r>
              <a:rPr lang="en-US"/>
              <a:t>: SREC owners have the flexibility to change or remove Owner Representative oversight at any time.</a:t>
            </a:r>
            <a:endParaRPr lang="en-US">
              <a:cs typeface="Calibri"/>
            </a:endParaRPr>
          </a:p>
          <a:p>
            <a:pPr marL="171450" indent="-171450">
              <a:buFont typeface="Arial"/>
              <a:buChar char="•"/>
            </a:pPr>
            <a:r>
              <a:rPr lang="en-US" b="1"/>
              <a:t>Role of Solar Companies</a:t>
            </a:r>
            <a:r>
              <a:rPr lang="en-US"/>
              <a:t>: Some solar installation companies act as Owner Representatives and handle the application process for their customers, while others may require customers to submit their own applications.</a:t>
            </a:r>
            <a:endParaRPr lang="en-US">
              <a:cs typeface="Calibri"/>
            </a:endParaRPr>
          </a:p>
          <a:p>
            <a:endParaRPr lang="en-US"/>
          </a:p>
          <a:p>
            <a:r>
              <a:rPr lang="en-US"/>
              <a:t>Be sure to understand your options and the role of your representative in the process.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11</a:t>
            </a:fld>
            <a:endParaRPr lang="en-US"/>
          </a:p>
        </p:txBody>
      </p:sp>
    </p:spTree>
    <p:extLst>
      <p:ext uri="{BB962C8B-B14F-4D97-AF65-F5344CB8AC3E}">
        <p14:creationId xmlns:p14="http://schemas.microsoft.com/office/powerpoint/2010/main" val="15862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Evaluation and Ownership Diversity Guidelines:</a:t>
            </a:r>
            <a:endParaRPr lang="en-US"/>
          </a:p>
          <a:p>
            <a:endParaRPr lang="en-US" b="1"/>
          </a:p>
          <a:p>
            <a:pPr marL="171450" indent="-171450">
              <a:buFont typeface="Arial"/>
              <a:buChar char="•"/>
            </a:pPr>
            <a:r>
              <a:rPr lang="en-US" b="1"/>
              <a:t>Price Discretion</a:t>
            </a:r>
            <a:r>
              <a:rPr lang="en-US"/>
              <a:t>: Delmarva Power retains the right to exercise price discretion and may reject bids that do not align with their criteria.</a:t>
            </a:r>
            <a:endParaRPr lang="en-US">
              <a:cs typeface="Calibri"/>
            </a:endParaRPr>
          </a:p>
          <a:p>
            <a:pPr marL="171450" indent="-171450">
              <a:buFont typeface="Arial"/>
              <a:buChar char="•"/>
            </a:pPr>
            <a:r>
              <a:rPr lang="en-US" b="1"/>
              <a:t>Bid Rejection Threshold</a:t>
            </a:r>
            <a:r>
              <a:rPr lang="en-US"/>
              <a:t>: Any bids above the Alternative Compliance Price of $150 will be automatically rejected.</a:t>
            </a:r>
            <a:endParaRPr lang="en-US">
              <a:cs typeface="Calibri"/>
            </a:endParaRPr>
          </a:p>
          <a:p>
            <a:pPr marL="171450" indent="-171450">
              <a:buFont typeface="Arial"/>
              <a:buChar char="•"/>
            </a:pPr>
            <a:r>
              <a:rPr lang="en-US" b="1"/>
              <a:t>Diversity of Ownership in Alpha Tier</a:t>
            </a:r>
            <a:r>
              <a:rPr lang="en-US"/>
              <a:t>: To promote diversity, the SEU will not award more than 50% of the SRECs in the Alpha Tier to a single owner unless the Alpha Tier is undersubscribed as a result of this limitation.</a:t>
            </a:r>
            <a:endParaRPr lang="en-US">
              <a:cs typeface="Calibri"/>
            </a:endParaRPr>
          </a:p>
          <a:p>
            <a:endParaRPr lang="en-US"/>
          </a:p>
          <a:p>
            <a:r>
              <a:rPr lang="en-US"/>
              <a:t>These guidelines help maintain a fair and balanced procurement process.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12</a:t>
            </a:fld>
            <a:endParaRPr lang="en-US"/>
          </a:p>
        </p:txBody>
      </p:sp>
    </p:spTree>
    <p:extLst>
      <p:ext uri="{BB962C8B-B14F-4D97-AF65-F5344CB8AC3E}">
        <p14:creationId xmlns:p14="http://schemas.microsoft.com/office/powerpoint/2010/main" val="292018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New Delta Tier</a:t>
            </a:r>
            <a:r>
              <a:rPr lang="en-US" dirty="0"/>
              <a:t>: Introduced to provide an option for large-scale (&gt;2 MW) in-state projects with a shorter 5-year contract term, catering to developers seeking shorter-term price stability.</a:t>
            </a:r>
          </a:p>
          <a:p>
            <a:pPr marL="171450" indent="-171450">
              <a:buFont typeface="Arial"/>
              <a:buChar char="•"/>
            </a:pPr>
            <a:r>
              <a:rPr lang="en-US" b="1" dirty="0"/>
              <a:t>Reduced Gamma Tier Volume</a:t>
            </a:r>
            <a:r>
              <a:rPr lang="en-US"/>
              <a:t>: The discretionary target volume for the Gamma Tier has been decreased from 14,000 SRECs in 2023 to 10,000 in 2024, reflecting low participation in the Gamma tier in the 2023 procurement</a:t>
            </a:r>
            <a:endParaRPr lang="en-US">
              <a:cs typeface="Calibri"/>
            </a:endParaRPr>
          </a:p>
          <a:p>
            <a:pPr marL="171450" indent="-171450">
              <a:buFont typeface="Arial"/>
              <a:buChar char="•"/>
            </a:pPr>
            <a:endParaRPr lang="en-US">
              <a:cs typeface="Calibri"/>
            </a:endParaRPr>
          </a:p>
          <a:p>
            <a:pPr marL="171450" indent="-171450">
              <a:buFont typeface="Arial"/>
              <a:buChar char="•"/>
            </a:pPr>
            <a:r>
              <a:rPr lang="en-US" dirty="0">
                <a:cs typeface="Calibri"/>
              </a:rPr>
              <a:t>The 2024 program builds</a:t>
            </a:r>
            <a:r>
              <a:rPr lang="en-US" dirty="0"/>
              <a:t> upon the 2023 Program's structure with adjustments to respond to market conditions and feedback.</a:t>
            </a:r>
            <a:endParaRPr lang="en-US" dirty="0">
              <a:cs typeface="Calibri" panose="020F0502020204030204"/>
            </a:endParaRPr>
          </a:p>
          <a:p>
            <a:pPr marL="171450" indent="-171450">
              <a:buFont typeface="Arial"/>
              <a:buChar char="•"/>
            </a:pPr>
            <a:r>
              <a:rPr lang="en-US" dirty="0"/>
              <a:t>The addition of the Delta Tier offers more flexibility, and the program aims to continue promoting a competitive and cost-effective solar energy market in Delaware.</a:t>
            </a:r>
            <a:endParaRPr lang="en-US" dirty="0">
              <a:cs typeface="Calibri" panose="020F0502020204030204"/>
            </a:endParaRPr>
          </a:p>
          <a:p>
            <a:pPr marL="171450" indent="-171450">
              <a:buFont typeface="Arial"/>
              <a:buChar char="•"/>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14</a:t>
            </a:fld>
            <a:endParaRPr lang="en-US"/>
          </a:p>
        </p:txBody>
      </p:sp>
    </p:spTree>
    <p:extLst>
      <p:ext uri="{BB962C8B-B14F-4D97-AF65-F5344CB8AC3E}">
        <p14:creationId xmlns:p14="http://schemas.microsoft.com/office/powerpoint/2010/main" val="41778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Project Eligibility and Requirements:</a:t>
            </a:r>
            <a:endParaRPr lang="en-US"/>
          </a:p>
          <a:p>
            <a:pPr marL="171450" indent="-171450">
              <a:buFont typeface="Arial"/>
              <a:buChar char="•"/>
              <a:defRPr/>
            </a:pPr>
            <a:r>
              <a:rPr lang="en-US" b="1"/>
              <a:t>Delaware Certification</a:t>
            </a:r>
            <a:r>
              <a:rPr lang="en-US"/>
              <a:t>: Projects must have or be eligible for Delaware certification. It is the applicant’s responsibility to obtain a Delaware certification number.</a:t>
            </a:r>
            <a:endParaRPr lang="en-US">
              <a:cs typeface="Calibri"/>
            </a:endParaRPr>
          </a:p>
          <a:p>
            <a:pPr marL="171450" indent="-171450">
              <a:buFont typeface="Arial"/>
              <a:buChar char="•"/>
              <a:defRPr/>
            </a:pPr>
            <a:r>
              <a:rPr lang="en-US" b="1"/>
              <a:t>Certification Process</a:t>
            </a:r>
            <a:r>
              <a:rPr lang="en-US"/>
              <a:t>: If you have not yet registered with the Delaware Public Service Commission (PSC), you can contact them at 302-736-7500 for more information.</a:t>
            </a:r>
            <a:endParaRPr lang="en-US">
              <a:cs typeface="Calibri"/>
            </a:endParaRPr>
          </a:p>
          <a:p>
            <a:pPr marL="171450" indent="-171450">
              <a:buFont typeface="Arial"/>
              <a:buChar char="•"/>
              <a:defRPr/>
            </a:pPr>
            <a:r>
              <a:rPr lang="en-US" b="1"/>
              <a:t>Operational Timeline</a:t>
            </a:r>
            <a:r>
              <a:rPr lang="en-US"/>
              <a:t>: All projects must be operational within 12 months of the contract award date.</a:t>
            </a:r>
            <a:endParaRPr lang="en-US">
              <a:cs typeface="Calibri"/>
            </a:endParaRPr>
          </a:p>
          <a:p>
            <a:pPr marL="171450" indent="-171450">
              <a:buFont typeface="Arial"/>
              <a:buChar char="•"/>
              <a:defRPr/>
            </a:pPr>
            <a:r>
              <a:rPr lang="en-US" b="1"/>
              <a:t>Metering Requirements</a:t>
            </a:r>
            <a:r>
              <a:rPr lang="en-US"/>
              <a:t>:</a:t>
            </a:r>
            <a:endParaRPr lang="en-US">
              <a:cs typeface="Calibri"/>
            </a:endParaRPr>
          </a:p>
          <a:p>
            <a:pPr marL="628650" lvl="1" indent="-171450">
              <a:buFont typeface="Arial"/>
              <a:buChar char="•"/>
              <a:defRPr/>
            </a:pPr>
            <a:r>
              <a:rPr lang="en-US"/>
              <a:t>Projects under 500 kW must have revenue-grade meters or revenue-grade online monitoring.</a:t>
            </a:r>
            <a:endParaRPr lang="en-US">
              <a:cs typeface="Calibri"/>
            </a:endParaRPr>
          </a:p>
          <a:p>
            <a:pPr marL="628650" lvl="1" indent="-171450">
              <a:buFont typeface="Arial"/>
              <a:buChar char="•"/>
              <a:defRPr/>
            </a:pPr>
            <a:r>
              <a:rPr lang="en-US"/>
              <a:t>Projects 500 kW or greater must have revenue-grade online monitoring.</a:t>
            </a:r>
            <a:endParaRPr lang="en-US">
              <a:cs typeface="Calibri"/>
            </a:endParaRPr>
          </a:p>
          <a:p>
            <a:pPr marL="628650" lvl="1" indent="-171450">
              <a:buFont typeface="Arial"/>
              <a:buChar char="•"/>
              <a:defRPr/>
            </a:pPr>
            <a:endParaRPr lang="en-US"/>
          </a:p>
          <a:p>
            <a:pPr indent="-171450">
              <a:defRPr/>
            </a:pPr>
            <a:r>
              <a:rPr lang="en-US"/>
              <a:t>Adhering to these requirements is essential for participating in the program.</a:t>
            </a:r>
            <a:endParaRPr lang="en-US">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16</a:t>
            </a:fld>
            <a:endParaRPr lang="en-US"/>
          </a:p>
        </p:txBody>
      </p:sp>
    </p:spTree>
    <p:extLst>
      <p:ext uri="{BB962C8B-B14F-4D97-AF65-F5344CB8AC3E}">
        <p14:creationId xmlns:p14="http://schemas.microsoft.com/office/powerpoint/2010/main" val="259480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Aggregation of Facilities Under One Contract:</a:t>
            </a:r>
            <a:endParaRPr lang="en-US" dirty="0"/>
          </a:p>
          <a:p>
            <a:endParaRPr lang="en-US" b="1"/>
          </a:p>
          <a:p>
            <a:r>
              <a:rPr lang="en-US" dirty="0"/>
              <a:t>Applicants must aggregate their facilities into a single contract if they:</a:t>
            </a:r>
            <a:endParaRPr lang="en-US" dirty="0">
              <a:cs typeface="Calibri"/>
            </a:endParaRPr>
          </a:p>
          <a:p>
            <a:pPr marL="171450" indent="-171450">
              <a:buFont typeface="Arial"/>
              <a:buChar char="•"/>
            </a:pPr>
            <a:r>
              <a:rPr lang="en-US" dirty="0"/>
              <a:t>Are located on the same parcel of land, OR</a:t>
            </a:r>
            <a:endParaRPr lang="en-US" dirty="0">
              <a:cs typeface="Calibri"/>
            </a:endParaRPr>
          </a:p>
          <a:p>
            <a:pPr marL="171450" indent="-171450">
              <a:buFont typeface="Arial"/>
              <a:buChar char="•"/>
            </a:pPr>
            <a:r>
              <a:rPr lang="en-US" dirty="0"/>
              <a:t>Share a utility interconnection point.</a:t>
            </a:r>
            <a:endParaRPr lang="en-US" dirty="0">
              <a:cs typeface="Calibri"/>
            </a:endParaRPr>
          </a:p>
          <a:p>
            <a:r>
              <a:rPr lang="en-US" dirty="0"/>
              <a:t>Exceptions may apply for expansions to existing accepted applications</a:t>
            </a:r>
            <a:endParaRPr lang="en-US" dirty="0">
              <a:cs typeface="Calibri" panose="020F0502020204030204"/>
            </a:endParaRPr>
          </a:p>
          <a:p>
            <a:endParaRPr lang="en-US" dirty="0">
              <a:cs typeface="Calibri" panose="020F0502020204030204"/>
            </a:endParaRPr>
          </a:p>
          <a:p>
            <a:endParaRPr lang="en-US"/>
          </a:p>
          <a:p>
            <a:r>
              <a:rPr lang="en-US" b="1" dirty="0"/>
              <a:t>Example for aggregating facilities into a single contract</a:t>
            </a:r>
            <a:r>
              <a:rPr lang="en-US" dirty="0"/>
              <a:t>: If an office complex has multiple buildings, each with its own solar facility, these must be aggregated into one bid. After aggregation, you should contact customer service so adjustments can be made to ensure that each facility owner receives the correct number of SRECs from the shared contract.</a:t>
            </a:r>
            <a:endParaRPr lang="en-US" dirty="0">
              <a:cs typeface="Calibri"/>
            </a:endParaRPr>
          </a:p>
          <a:p>
            <a:endParaRPr lang="en-US" dirty="0">
              <a:cs typeface="Calibri"/>
            </a:endParaRPr>
          </a:p>
          <a:p>
            <a:r>
              <a:rPr lang="en-US" b="1" dirty="0">
                <a:cs typeface="Calibri"/>
              </a:rPr>
              <a:t>Example for submitting an </a:t>
            </a:r>
            <a:r>
              <a:rPr lang="en-US" b="1" dirty="0" err="1">
                <a:cs typeface="Calibri"/>
              </a:rPr>
              <a:t>expantion</a:t>
            </a:r>
            <a:r>
              <a:rPr lang="en-US" b="1" dirty="0">
                <a:cs typeface="Calibri"/>
              </a:rPr>
              <a:t> as a new bid: </a:t>
            </a:r>
            <a:r>
              <a:rPr lang="en-US" dirty="0"/>
              <a:t>To submit a new bid for an </a:t>
            </a:r>
            <a:r>
              <a:rPr lang="en-US" dirty="0" err="1"/>
              <a:t>expantion</a:t>
            </a:r>
            <a:r>
              <a:rPr lang="en-US" dirty="0"/>
              <a:t> on a parcel  that has a contract awarded under a previous procurement, the expansion must (1) be separately metered, and (2) have a separate DE Certification number from the original system.</a:t>
            </a:r>
            <a:endParaRPr lang="en-US" dirty="0">
              <a:cs typeface="Calibri"/>
            </a:endParaRPr>
          </a:p>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17</a:t>
            </a:fld>
            <a:endParaRPr lang="en-US"/>
          </a:p>
        </p:txBody>
      </p:sp>
    </p:spTree>
    <p:extLst>
      <p:ext uri="{BB962C8B-B14F-4D97-AF65-F5344CB8AC3E}">
        <p14:creationId xmlns:p14="http://schemas.microsoft.com/office/powerpoint/2010/main" val="311654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pPr>
              <a:buFont typeface="Arial"/>
              <a:buChar char="•"/>
            </a:pPr>
            <a:r>
              <a:rPr lang="en-US" b="1"/>
              <a:t>Bid Deposit Requirements:</a:t>
            </a:r>
            <a:endParaRPr lang="en-US"/>
          </a:p>
          <a:p>
            <a:pPr>
              <a:buFont typeface="Arial"/>
              <a:buChar char="•"/>
            </a:pPr>
            <a:endParaRPr lang="en-US" b="1"/>
          </a:p>
          <a:p>
            <a:r>
              <a:rPr lang="en-US"/>
              <a:t>A bid deposit is required if your system does not yet have Delaware certification.</a:t>
            </a:r>
            <a:endParaRPr lang="en-US">
              <a:cs typeface="Calibri" panose="020F0502020204030204"/>
            </a:endParaRPr>
          </a:p>
          <a:p>
            <a:pPr>
              <a:buFont typeface="Arial"/>
              <a:buChar char="•"/>
            </a:pPr>
            <a:r>
              <a:rPr lang="en-US" b="1"/>
              <a:t>Deposit Amount</a:t>
            </a:r>
            <a:r>
              <a:rPr lang="en-US"/>
              <a:t>: The deposit is calculated at $100 per kW of nameplate capacity, rounded using standard rounding rules.</a:t>
            </a:r>
            <a:endParaRPr lang="en-US">
              <a:cs typeface="Calibri"/>
            </a:endParaRPr>
          </a:p>
          <a:p>
            <a:pPr lvl="1">
              <a:buFont typeface="Arial"/>
              <a:buChar char="•"/>
            </a:pPr>
            <a:r>
              <a:rPr lang="en-US" b="1"/>
              <a:t>Example</a:t>
            </a:r>
            <a:r>
              <a:rPr lang="en-US"/>
              <a:t>: For an 8.7 kW system, the bid deposit would be $900.</a:t>
            </a:r>
            <a:endParaRPr lang="en-US">
              <a:cs typeface="Calibri"/>
            </a:endParaRPr>
          </a:p>
          <a:p>
            <a:pPr>
              <a:buFont typeface="Arial"/>
              <a:buChar char="•"/>
            </a:pPr>
            <a:r>
              <a:rPr lang="en-US" b="1"/>
              <a:t>Refund Policy</a:t>
            </a:r>
            <a:r>
              <a:rPr lang="en-US"/>
              <a:t>: The bid deposit will be returned if your application is not successful or once the facility provides its Delaware certification number.</a:t>
            </a:r>
            <a:endParaRPr lang="en-US">
              <a:cs typeface="Calibri"/>
            </a:endParaRPr>
          </a:p>
          <a:p>
            <a:pPr>
              <a:buFont typeface="Arial"/>
              <a:buChar char="•"/>
            </a:pPr>
            <a:r>
              <a:rPr lang="en-US" b="1"/>
              <a:t>Forfeiture</a:t>
            </a:r>
            <a:r>
              <a:rPr lang="en-US"/>
              <a:t>: The bid deposit will be forfeited if you have a successful application but do not follow through with the contract.</a:t>
            </a:r>
            <a:endParaRPr lang="en-US">
              <a:cs typeface="Calibri"/>
            </a:endParaRPr>
          </a:p>
          <a:p>
            <a:endParaRPr lang="en-US"/>
          </a:p>
          <a:p>
            <a:r>
              <a:rPr lang="en-US"/>
              <a:t>If you do not have a Delaware Certification number at the time of application submission, you must include the bid deposit with your application.</a:t>
            </a:r>
            <a:endParaRPr lang="en-US">
              <a:cs typeface="Calibri" panose="020F0502020204030204"/>
            </a:endParaRPr>
          </a:p>
          <a:p>
            <a:pPr marL="171450" indent="-171450">
              <a:lnSpc>
                <a:spcPct val="90000"/>
              </a:lnSpc>
              <a:spcBef>
                <a:spcPts val="1000"/>
              </a:spcBef>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18</a:t>
            </a:fld>
            <a:endParaRPr lang="en-US"/>
          </a:p>
        </p:txBody>
      </p:sp>
    </p:spTree>
    <p:extLst>
      <p:ext uri="{BB962C8B-B14F-4D97-AF65-F5344CB8AC3E}">
        <p14:creationId xmlns:p14="http://schemas.microsoft.com/office/powerpoint/2010/main" val="250228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Performance Credit Support Requirements:</a:t>
            </a:r>
            <a:endParaRPr lang="en-US"/>
          </a:p>
          <a:p>
            <a:pPr>
              <a:defRPr/>
            </a:pPr>
            <a:r>
              <a:rPr lang="en-US"/>
              <a:t>Performance credit support is required only for systems over 500 kW to secure the obligation to deliver SRECs.</a:t>
            </a:r>
            <a:endParaRPr lang="en-US">
              <a:cs typeface="Calibri"/>
            </a:endParaRPr>
          </a:p>
          <a:p>
            <a:pPr marL="171450" indent="-171450">
              <a:buFont typeface="Arial"/>
              <a:buChar char="•"/>
              <a:defRPr/>
            </a:pPr>
            <a:r>
              <a:rPr lang="en-US" b="1"/>
              <a:t>Eligibility</a:t>
            </a:r>
            <a:r>
              <a:rPr lang="en-US"/>
              <a:t>: If you win a bid in the procurement with a facility above 500 kW, we will contact you directly regarding the performance credit support requirements.</a:t>
            </a:r>
            <a:endParaRPr lang="en-US">
              <a:cs typeface="Calibri"/>
            </a:endParaRPr>
          </a:p>
          <a:p>
            <a:pPr marL="171450" indent="-171450">
              <a:buFont typeface="Arial"/>
              <a:buChar char="•"/>
              <a:defRPr/>
            </a:pPr>
            <a:r>
              <a:rPr lang="en-US" b="1"/>
              <a:t>Forms of Collateral</a:t>
            </a:r>
            <a:r>
              <a:rPr lang="en-US"/>
              <a:t>: Performance credit support can be provided to SEU by cash, letter of credit, or other forms of collateral acceptable to SEU.</a:t>
            </a:r>
            <a:endParaRPr lang="en-US">
              <a:cs typeface="Calibri"/>
            </a:endParaRPr>
          </a:p>
          <a:p>
            <a:pPr marL="171450" indent="-171450">
              <a:buFont typeface="Arial"/>
              <a:buChar char="•"/>
              <a:defRPr/>
            </a:pPr>
            <a:endParaRPr lang="en-US">
              <a:cs typeface="Calibri"/>
            </a:endParaRPr>
          </a:p>
          <a:p>
            <a:pPr>
              <a:defRPr/>
            </a:pPr>
            <a:r>
              <a:rPr lang="en-US" b="1"/>
              <a:t>Supplemental Credit Support Requirements:</a:t>
            </a:r>
            <a:endParaRPr lang="en-US"/>
          </a:p>
          <a:p>
            <a:pPr>
              <a:defRPr/>
            </a:pPr>
            <a:endParaRPr lang="en-US" b="1"/>
          </a:p>
          <a:p>
            <a:pPr>
              <a:defRPr/>
            </a:pPr>
            <a:r>
              <a:rPr lang="en-US" b="1"/>
              <a:t>Alpha, Beta, and Gamma Tiers:</a:t>
            </a:r>
            <a:endParaRPr lang="en-US"/>
          </a:p>
          <a:p>
            <a:pPr marL="171450" indent="-171450">
              <a:buFont typeface="Arial"/>
              <a:buChar char="•"/>
              <a:defRPr/>
            </a:pPr>
            <a:r>
              <a:rPr lang="en-US" b="1"/>
              <a:t>First 10 Years</a:t>
            </a:r>
            <a:r>
              <a:rPr lang="en-US"/>
              <a:t>: Supplemental Credit Support must be maintained at an amount equal to 5% of the value of the first-year Estimated SREC Quantity, calculated at the price set in the SREC Transfer Agreement.</a:t>
            </a:r>
            <a:endParaRPr lang="en-US">
              <a:cs typeface="Calibri"/>
            </a:endParaRPr>
          </a:p>
          <a:p>
            <a:pPr marL="171450" indent="-171450">
              <a:buFont typeface="Arial"/>
              <a:buChar char="•"/>
              <a:defRPr/>
            </a:pPr>
            <a:r>
              <a:rPr lang="en-US" b="1"/>
              <a:t>Years 11 and Beyond</a:t>
            </a:r>
            <a:r>
              <a:rPr lang="en-US"/>
              <a:t>: The requirement increases to 10% of the value of the Estimated SREC Quantity for the eleventh year of the agreement, reflecting the higher level of financial assurance needed as the contract progresses.</a:t>
            </a:r>
            <a:endParaRPr lang="en-US">
              <a:cs typeface="Calibri"/>
            </a:endParaRPr>
          </a:p>
          <a:p>
            <a:pPr marL="171450" indent="-171450">
              <a:buFont typeface="Arial"/>
              <a:buChar char="•"/>
              <a:defRPr/>
            </a:pPr>
            <a:r>
              <a:rPr lang="en-US" b="1"/>
              <a:t>Replenishment</a:t>
            </a:r>
            <a:r>
              <a:rPr lang="en-US"/>
              <a:t>: Credit support must be replenished to the required level if any portion is drawn or used, ensuring financial security is maintained throughout the contract period.</a:t>
            </a:r>
            <a:endParaRPr lang="en-US">
              <a:cs typeface="Calibri"/>
            </a:endParaRPr>
          </a:p>
          <a:p>
            <a:pPr>
              <a:defRPr/>
            </a:pPr>
            <a:endParaRPr lang="en-US" b="1"/>
          </a:p>
          <a:p>
            <a:pPr>
              <a:defRPr/>
            </a:pPr>
            <a:r>
              <a:rPr lang="en-US" b="1"/>
              <a:t>Delta Tier:</a:t>
            </a:r>
            <a:endParaRPr lang="en-US">
              <a:cs typeface="Calibri"/>
            </a:endParaRPr>
          </a:p>
          <a:p>
            <a:pPr marL="171450" indent="-171450">
              <a:buFont typeface="Arial"/>
              <a:buChar char="•"/>
              <a:defRPr/>
            </a:pPr>
            <a:r>
              <a:rPr lang="en-US" b="1"/>
              <a:t>First 5 Years</a:t>
            </a:r>
            <a:r>
              <a:rPr lang="en-US"/>
              <a:t>: Supplemental Credit Support is set at 5% of the value of the first-year Estimated SREC Quantity, aligning with initial requirements of other tiers but applicable only for the shorter contract duration.</a:t>
            </a:r>
            <a:endParaRPr lang="en-US">
              <a:cs typeface="Calibri"/>
            </a:endParaRPr>
          </a:p>
          <a:p>
            <a:pPr marL="171450" indent="-171450">
              <a:buFont typeface="Arial"/>
              <a:buChar char="•"/>
              <a:defRPr/>
            </a:pPr>
            <a:r>
              <a:rPr lang="en-US" b="1"/>
              <a:t>Replenishment</a:t>
            </a:r>
            <a:r>
              <a:rPr lang="en-US"/>
              <a:t>: Similar to other tiers, the Delta Tier's Supplemental Credit Support must be replenished to the required level if used, maintaining ongoing compliance.</a:t>
            </a:r>
            <a:endParaRPr lang="en-US">
              <a:cs typeface="Calibri"/>
            </a:endParaRPr>
          </a:p>
          <a:p>
            <a:pPr>
              <a:defRPr/>
            </a:pPr>
            <a:endParaRPr lang="en-US" b="1">
              <a:cs typeface="Calibri"/>
            </a:endParaRPr>
          </a:p>
          <a:p>
            <a:pPr>
              <a:defRPr/>
            </a:pPr>
            <a:r>
              <a:rPr lang="en-US"/>
              <a:t>This structure ensures projects have adequate financial backing to meet their performance commitments, adjusting the level of support based on contract duration and maturity.</a:t>
            </a:r>
            <a:endParaRPr lang="en-US">
              <a:cs typeface="Calibri"/>
            </a:endParaRPr>
          </a:p>
          <a:p>
            <a:pPr>
              <a:defRPr/>
            </a:pPr>
            <a:endParaRPr lang="en-US">
              <a:latin typeface="Calibri" panose="020F0502020204030204"/>
              <a:cs typeface="Calibri" panose="020F0502020204030204"/>
            </a:endParaRPr>
          </a:p>
          <a:p>
            <a:pPr>
              <a:defRPr/>
            </a:pPr>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19</a:t>
            </a:fld>
            <a:endParaRPr lang="en-US"/>
          </a:p>
        </p:txBody>
      </p:sp>
    </p:spTree>
    <p:extLst>
      <p:ext uri="{BB962C8B-B14F-4D97-AF65-F5344CB8AC3E}">
        <p14:creationId xmlns:p14="http://schemas.microsoft.com/office/powerpoint/2010/main" val="344562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move on to an application example. </a:t>
            </a:r>
          </a:p>
        </p:txBody>
      </p:sp>
      <p:sp>
        <p:nvSpPr>
          <p:cNvPr id="4" name="Slide Number Placeholder 3"/>
          <p:cNvSpPr>
            <a:spLocks noGrp="1"/>
          </p:cNvSpPr>
          <p:nvPr>
            <p:ph type="sldNum" sz="quarter" idx="5"/>
          </p:nvPr>
        </p:nvSpPr>
        <p:spPr/>
        <p:txBody>
          <a:bodyPr/>
          <a:lstStyle/>
          <a:p>
            <a:fld id="{24F47056-819C-4751-B9BC-BC60FD95B2D7}" type="slidenum">
              <a:rPr lang="en-US" smtClean="0"/>
              <a:t>20</a:t>
            </a:fld>
            <a:endParaRPr lang="en-US"/>
          </a:p>
        </p:txBody>
      </p:sp>
    </p:spTree>
    <p:extLst>
      <p:ext uri="{BB962C8B-B14F-4D97-AF65-F5344CB8AC3E}">
        <p14:creationId xmlns:p14="http://schemas.microsoft.com/office/powerpoint/2010/main" val="427205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Window Details:</a:t>
            </a:r>
            <a:endParaRPr lang="en-US"/>
          </a:p>
          <a:p>
            <a:endParaRPr lang="en-US" b="1"/>
          </a:p>
          <a:p>
            <a:pPr marL="171450" indent="-171450">
              <a:buFont typeface="Arial"/>
              <a:buChar char="•"/>
            </a:pPr>
            <a:r>
              <a:rPr lang="en-US" b="1"/>
              <a:t>Application Period</a:t>
            </a:r>
            <a:r>
              <a:rPr lang="en-US"/>
              <a:t>: The application window is open from Monday, November 4th at 9:00 am to Friday, November 15th at 5:00 pm.</a:t>
            </a:r>
            <a:endParaRPr lang="en-US">
              <a:cs typeface="Calibri"/>
            </a:endParaRPr>
          </a:p>
          <a:p>
            <a:pPr marL="171450" indent="-171450">
              <a:buFont typeface="Arial"/>
              <a:buChar char="•"/>
            </a:pPr>
            <a:r>
              <a:rPr lang="en-US" b="1"/>
              <a:t>Submission Requirements</a:t>
            </a:r>
            <a:r>
              <a:rPr lang="en-US"/>
              <a:t>:</a:t>
            </a:r>
            <a:endParaRPr lang="en-US">
              <a:cs typeface="Calibri"/>
            </a:endParaRPr>
          </a:p>
          <a:p>
            <a:pPr marL="628650" lvl="1" indent="-171450">
              <a:buFont typeface="Arial"/>
              <a:buChar char="•"/>
            </a:pPr>
            <a:r>
              <a:rPr lang="en-US"/>
              <a:t>All applications must be submitted online.</a:t>
            </a:r>
            <a:endParaRPr lang="en-US">
              <a:cs typeface="Calibri"/>
            </a:endParaRPr>
          </a:p>
          <a:p>
            <a:pPr marL="628650" lvl="1" indent="-171450">
              <a:buFont typeface="Arial"/>
              <a:buChar char="•"/>
            </a:pPr>
            <a:r>
              <a:rPr lang="en-US"/>
              <a:t>Only one application is allowed per facility.</a:t>
            </a:r>
            <a:endParaRPr lang="en-US">
              <a:cs typeface="Calibri"/>
            </a:endParaRPr>
          </a:p>
          <a:p>
            <a:pPr marL="628650" lvl="1" indent="-171450">
              <a:buFont typeface="Arial"/>
              <a:buChar char="•"/>
            </a:pPr>
            <a:r>
              <a:rPr lang="en-US"/>
              <a:t>Applications can be saved and completed at a later time before final submission.</a:t>
            </a:r>
            <a:endParaRPr lang="en-US">
              <a:cs typeface="Calibri"/>
            </a:endParaRPr>
          </a:p>
          <a:p>
            <a:pPr marL="171450" indent="-171450">
              <a:buFont typeface="Arial"/>
              <a:buChar char="•"/>
            </a:pPr>
            <a:r>
              <a:rPr lang="en-US" b="1"/>
              <a:t>Who Can Submit</a:t>
            </a:r>
            <a:r>
              <a:rPr lang="en-US"/>
              <a:t>: Applications can be submitted by either the facility owner or an owner representative.</a:t>
            </a:r>
            <a:endParaRPr lang="en-US">
              <a:cs typeface="Calibri"/>
            </a:endParaRPr>
          </a:p>
          <a:p>
            <a:pPr marL="171450" indent="-171450">
              <a:buFont typeface="Arial"/>
              <a:buChar char="•"/>
            </a:pPr>
            <a:r>
              <a:rPr lang="en-US" b="1"/>
              <a:t>Bidding Restrictions</a:t>
            </a:r>
            <a:r>
              <a:rPr lang="en-US"/>
              <a:t>: You cannot submit multiple bids for the same facility at different prices.</a:t>
            </a:r>
            <a:endParaRPr lang="en-US">
              <a:cs typeface="Calibri"/>
            </a:endParaRPr>
          </a:p>
          <a:p>
            <a:r>
              <a:rPr lang="en-US"/>
              <a:t>Ensure your application is complete and accurately reflects your bid before submission.</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21</a:t>
            </a:fld>
            <a:endParaRPr lang="en-US"/>
          </a:p>
        </p:txBody>
      </p:sp>
    </p:spTree>
    <p:extLst>
      <p:ext uri="{BB962C8B-B14F-4D97-AF65-F5344CB8AC3E}">
        <p14:creationId xmlns:p14="http://schemas.microsoft.com/office/powerpoint/2010/main" val="1248427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step is to sign up on our website. Go to SRECDelaware.com and click sign up. </a:t>
            </a:r>
          </a:p>
        </p:txBody>
      </p:sp>
      <p:sp>
        <p:nvSpPr>
          <p:cNvPr id="4" name="Slide Number Placeholder 3"/>
          <p:cNvSpPr>
            <a:spLocks noGrp="1"/>
          </p:cNvSpPr>
          <p:nvPr>
            <p:ph type="sldNum" sz="quarter" idx="5"/>
          </p:nvPr>
        </p:nvSpPr>
        <p:spPr/>
        <p:txBody>
          <a:bodyPr/>
          <a:lstStyle/>
          <a:p>
            <a:fld id="{24F47056-819C-4751-B9BC-BC60FD95B2D7}" type="slidenum">
              <a:rPr lang="en-US" smtClean="0"/>
              <a:t>22</a:t>
            </a:fld>
            <a:endParaRPr lang="en-US"/>
          </a:p>
        </p:txBody>
      </p:sp>
    </p:spTree>
    <p:extLst>
      <p:ext uri="{BB962C8B-B14F-4D97-AF65-F5344CB8AC3E}">
        <p14:creationId xmlns:p14="http://schemas.microsoft.com/office/powerpoint/2010/main" val="116021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Webinar Information and Agenda:</a:t>
            </a:r>
            <a:endParaRPr lang="en-US"/>
          </a:p>
          <a:p>
            <a:pPr marL="171450" indent="-171450">
              <a:buFont typeface="Arial"/>
              <a:buChar char="•"/>
            </a:pPr>
            <a:r>
              <a:rPr lang="en-US" b="1"/>
              <a:t>Recording Availability</a:t>
            </a:r>
            <a:r>
              <a:rPr lang="en-US"/>
              <a:t>: This webinar will be recorded and posted on the 2024 procurement page of our website.</a:t>
            </a:r>
          </a:p>
          <a:p>
            <a:pPr marL="171450" indent="-171450">
              <a:buFont typeface="Arial"/>
              <a:buChar char="•"/>
              <a:defRPr/>
            </a:pPr>
            <a:r>
              <a:rPr lang="en-US" b="1"/>
              <a:t>Who Should Attend</a:t>
            </a:r>
            <a:r>
              <a:rPr lang="en-US"/>
              <a:t>: If you are a homeowner or business owner who already has an SREC Delaware contract, you do not need to attend this webinar unless you have installed additional panels since your application was accepted. If you have an existing contract and have not added new panels, the information presented today will not apply to your current contract.</a:t>
            </a:r>
          </a:p>
          <a:p>
            <a:pPr>
              <a:defRPr/>
            </a:pPr>
            <a:endParaRPr lang="en-US" b="1"/>
          </a:p>
          <a:p>
            <a:pPr>
              <a:defRPr/>
            </a:pPr>
            <a:endParaRPr lang="en-US" b="1"/>
          </a:p>
          <a:p>
            <a:pPr>
              <a:defRPr/>
            </a:pPr>
            <a:r>
              <a:rPr lang="en-US" b="1"/>
              <a:t>Webinar Agenda</a:t>
            </a:r>
            <a:r>
              <a:rPr lang="en-US"/>
              <a:t>:</a:t>
            </a:r>
          </a:p>
          <a:p>
            <a:pPr marL="171450" indent="-171450">
              <a:buFont typeface="Arial"/>
              <a:buChar char="•"/>
              <a:defRPr/>
            </a:pPr>
            <a:r>
              <a:rPr lang="en-US"/>
              <a:t>We will begin with an overview of the SREC Delaware Program.</a:t>
            </a:r>
          </a:p>
          <a:p>
            <a:pPr marL="171450" indent="-171450">
              <a:buFont typeface="Arial"/>
              <a:buChar char="•"/>
              <a:defRPr/>
            </a:pPr>
            <a:r>
              <a:rPr lang="en-US"/>
              <a:t>Next, we will discuss the changes between the 2023 and 2024 procurement processes.</a:t>
            </a:r>
          </a:p>
          <a:p>
            <a:pPr marL="171450" indent="-171450">
              <a:buFont typeface="Arial"/>
              <a:buChar char="•"/>
              <a:defRPr/>
            </a:pPr>
            <a:r>
              <a:rPr lang="en-US"/>
              <a:t>We will then review the Program Requirements and walk through an application example.</a:t>
            </a:r>
          </a:p>
          <a:p>
            <a:pPr marL="171450" indent="-171450">
              <a:buFont typeface="Arial"/>
              <a:buChar char="•"/>
              <a:defRPr/>
            </a:pPr>
            <a:r>
              <a:rPr lang="en-US"/>
              <a:t>Finally, we will conclude with a Q&amp;A session. Please feel free to submit your questions throughout the webinar, but we will address them at the end.</a:t>
            </a: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a:t>
            </a:fld>
            <a:endParaRPr lang="en-US"/>
          </a:p>
        </p:txBody>
      </p:sp>
    </p:spTree>
    <p:extLst>
      <p:ext uri="{BB962C8B-B14F-4D97-AF65-F5344CB8AC3E}">
        <p14:creationId xmlns:p14="http://schemas.microsoft.com/office/powerpoint/2010/main" val="209116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Account Creation Steps:</a:t>
            </a:r>
            <a:endParaRPr lang="en-US"/>
          </a:p>
          <a:p>
            <a:pPr marL="171450" indent="-171450">
              <a:buFont typeface="Arial"/>
              <a:buChar char="•"/>
            </a:pPr>
            <a:r>
              <a:rPr lang="en-US"/>
              <a:t>Fill in your contact details.</a:t>
            </a:r>
          </a:p>
          <a:p>
            <a:pPr marL="171450" indent="-171450">
              <a:buFont typeface="Arial"/>
              <a:buChar char="•"/>
            </a:pPr>
            <a:r>
              <a:rPr lang="en-US"/>
              <a:t>Create a password.</a:t>
            </a:r>
            <a:endParaRPr lang="en-US">
              <a:cs typeface="Calibri"/>
            </a:endParaRPr>
          </a:p>
          <a:p>
            <a:pPr marL="171450" indent="-171450">
              <a:buFont typeface="Arial"/>
              <a:buChar char="•"/>
            </a:pPr>
            <a:r>
              <a:rPr lang="en-US"/>
              <a:t>Click “Create Account” to complete the process.</a:t>
            </a:r>
            <a:endParaRPr lang="en-US">
              <a:cs typeface="Calibri"/>
            </a:endParaRPr>
          </a:p>
          <a:p>
            <a:r>
              <a:rPr lang="en-US"/>
              <a:t>Make sure your contact information is accurate to ensure successful account creation.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23</a:t>
            </a:fld>
            <a:endParaRPr lang="en-US"/>
          </a:p>
        </p:txBody>
      </p:sp>
    </p:spTree>
    <p:extLst>
      <p:ext uri="{BB962C8B-B14F-4D97-AF65-F5344CB8AC3E}">
        <p14:creationId xmlns:p14="http://schemas.microsoft.com/office/powerpoint/2010/main" val="160650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Starting a New Application:</a:t>
            </a:r>
            <a:endParaRPr lang="en-US"/>
          </a:p>
          <a:p>
            <a:r>
              <a:rPr lang="en-US"/>
              <a:t>Once you are logged into the portal, click on “New Application” to begin a new application.</a:t>
            </a:r>
          </a:p>
          <a:p>
            <a:r>
              <a:rPr lang="en-US"/>
              <a:t>Follow the prompts to ensure all required information is accurately entered.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24</a:t>
            </a:fld>
            <a:endParaRPr lang="en-US"/>
          </a:p>
        </p:txBody>
      </p:sp>
    </p:spTree>
    <p:extLst>
      <p:ext uri="{BB962C8B-B14F-4D97-AF65-F5344CB8AC3E}">
        <p14:creationId xmlns:p14="http://schemas.microsoft.com/office/powerpoint/2010/main" val="2153573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Resubmitting Bids for Previously Unaccepted Facilities:</a:t>
            </a:r>
            <a:endParaRPr lang="en-US"/>
          </a:p>
          <a:p>
            <a:pPr>
              <a:defRPr/>
            </a:pPr>
            <a:r>
              <a:rPr lang="en-US"/>
              <a:t>If your facility was not accepted in a previous procurement, you can submit a new bid.</a:t>
            </a:r>
            <a:endParaRPr lang="en-US">
              <a:cs typeface="Calibri"/>
            </a:endParaRPr>
          </a:p>
          <a:p>
            <a:pPr marL="285750" indent="-285750">
              <a:buFont typeface="Arial,Sans-Serif"/>
              <a:buChar char="•"/>
              <a:defRPr/>
            </a:pPr>
            <a:r>
              <a:rPr lang="en-US" b="1"/>
              <a:t>How to Resubmit</a:t>
            </a:r>
            <a:r>
              <a:rPr lang="en-US"/>
              <a:t>: Log in to your existing account, where you can submit a new bid without needing to re-enter all your facility details.</a:t>
            </a:r>
            <a:endParaRPr lang="en-US">
              <a:cs typeface="Calibri"/>
            </a:endParaRPr>
          </a:p>
          <a:p>
            <a:pPr marL="285750" indent="-285750">
              <a:buFont typeface="Arial,Sans-Serif"/>
              <a:buChar char="•"/>
            </a:pPr>
            <a:r>
              <a:rPr lang="en-US" b="1"/>
              <a:t>Third-Party Submissions</a:t>
            </a:r>
            <a:r>
              <a:rPr lang="en-US"/>
              <a:t>: If a third party submitted an application on your behalf previously, contact us, and we can transfer that past application to your account, allowing you to manage and resubmit the bid directly.</a:t>
            </a:r>
            <a:endParaRPr lang="en-US">
              <a:cs typeface="Calibri"/>
            </a:endParaRPr>
          </a:p>
          <a:p>
            <a:r>
              <a:rPr lang="en-US"/>
              <a:t>If you have any questions or need assistance, please reach out to our support team.</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25</a:t>
            </a:fld>
            <a:endParaRPr lang="en-US"/>
          </a:p>
        </p:txBody>
      </p:sp>
    </p:spTree>
    <p:extLst>
      <p:ext uri="{BB962C8B-B14F-4D97-AF65-F5344CB8AC3E}">
        <p14:creationId xmlns:p14="http://schemas.microsoft.com/office/powerpoint/2010/main" val="26363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Application Checklist and Step 1 Overview:</a:t>
            </a:r>
            <a:endParaRPr lang="en-US"/>
          </a:p>
          <a:p>
            <a:pPr>
              <a:defRPr/>
            </a:pPr>
            <a:r>
              <a:rPr lang="en-US"/>
              <a:t>We are currently creating an application checklist—a document that will outline all the required information needed for the application process. This checklist will be posted on the 2024 Procurement page, eliminating the need to rely on screenshots to prepare for the application window.</a:t>
            </a:r>
          </a:p>
          <a:p>
            <a:pPr marL="0" marR="0" lvl="0" indent="0" algn="l" defTabSz="914400">
              <a:lnSpc>
                <a:spcPct val="100000"/>
              </a:lnSpc>
              <a:spcBef>
                <a:spcPts val="0"/>
              </a:spcBef>
              <a:spcAft>
                <a:spcPts val="0"/>
              </a:spcAft>
              <a:buNone/>
              <a:tabLst/>
              <a:defRPr/>
            </a:pPr>
            <a:endParaRPr lang="en-US"/>
          </a:p>
          <a:p>
            <a:pPr>
              <a:defRPr/>
            </a:pPr>
            <a:r>
              <a:rPr lang="en-US" b="1"/>
              <a:t>Step 1: Facility Information</a:t>
            </a:r>
            <a:endParaRPr lang="en-US"/>
          </a:p>
          <a:p>
            <a:pPr>
              <a:defRPr/>
            </a:pPr>
            <a:r>
              <a:rPr lang="en-US"/>
              <a:t>Step 1 of the application gathers key details about your facility, including:</a:t>
            </a:r>
          </a:p>
          <a:p>
            <a:pPr marL="171450" indent="-171450">
              <a:buFont typeface="Arial,Sans-Serif"/>
              <a:buChar char="•"/>
              <a:defRPr/>
            </a:pPr>
            <a:r>
              <a:rPr lang="en-US"/>
              <a:t>Location information</a:t>
            </a:r>
          </a:p>
          <a:p>
            <a:pPr marL="171450" indent="-171450">
              <a:buFont typeface="Arial,Sans-Serif"/>
              <a:buChar char="•"/>
              <a:defRPr/>
            </a:pPr>
            <a:r>
              <a:rPr lang="en-US"/>
              <a:t>Details about the solar array or arrays</a:t>
            </a:r>
          </a:p>
          <a:p>
            <a:pPr marL="171450" indent="-171450">
              <a:buFont typeface="Arial,Sans-Serif"/>
              <a:buChar char="•"/>
              <a:defRPr/>
            </a:pPr>
            <a:r>
              <a:rPr lang="en-US"/>
              <a:t>Ownership information</a:t>
            </a:r>
          </a:p>
          <a:p>
            <a:pPr>
              <a:defRPr/>
            </a:pPr>
            <a:endParaRPr lang="en-US"/>
          </a:p>
          <a:p>
            <a:pPr>
              <a:defRPr/>
            </a:pPr>
            <a:r>
              <a:rPr lang="en-US"/>
              <a:t>This information will determine the tier in which you will be placed for bidding. It is crucial that the information you enter in Step 1 matches the records with the Delaware Public Service Commission (PSC).</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26</a:t>
            </a:fld>
            <a:endParaRPr lang="en-US"/>
          </a:p>
        </p:txBody>
      </p:sp>
    </p:spTree>
    <p:extLst>
      <p:ext uri="{BB962C8B-B14F-4D97-AF65-F5344CB8AC3E}">
        <p14:creationId xmlns:p14="http://schemas.microsoft.com/office/powerpoint/2010/main" val="23948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Owner Contact Information:</a:t>
            </a:r>
            <a:endParaRPr lang="en-US"/>
          </a:p>
          <a:p>
            <a:endParaRPr lang="en-US"/>
          </a:p>
          <a:p>
            <a:r>
              <a:rPr lang="en-US"/>
              <a:t>When entering contact information on the application, make sure to provide details for the SREC owner, not the system owner.</a:t>
            </a:r>
          </a:p>
          <a:p>
            <a:r>
              <a:rPr lang="en-US"/>
              <a:t>If the system owner, property owner, and SREC owner are different parties, you must enter the contact information for the SREC owner in this section.</a:t>
            </a:r>
          </a:p>
          <a:p>
            <a:r>
              <a:rPr lang="en-US"/>
              <a:t>This ensures that all communications and payments are directed correctly to the owner of the SRECs.</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27</a:t>
            </a:fld>
            <a:endParaRPr lang="en-US"/>
          </a:p>
        </p:txBody>
      </p:sp>
    </p:spTree>
    <p:extLst>
      <p:ext uri="{BB962C8B-B14F-4D97-AF65-F5344CB8AC3E}">
        <p14:creationId xmlns:p14="http://schemas.microsoft.com/office/powerpoint/2010/main" val="202942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Using an Owner Representative:</a:t>
            </a:r>
            <a:endParaRPr lang="en-US"/>
          </a:p>
          <a:p>
            <a:r>
              <a:rPr lang="en-US"/>
              <a:t>This section is where you indicate if you are using an owner representative or, if you are an owner representative, where you can identify yourself.</a:t>
            </a:r>
            <a:endParaRPr lang="en-US">
              <a:cs typeface="Calibri" panose="020F0502020204030204"/>
            </a:endParaRPr>
          </a:p>
          <a:p>
            <a:endParaRPr lang="en-US"/>
          </a:p>
          <a:p>
            <a:pPr marL="171450" indent="-171450">
              <a:buFont typeface="Arial,Sans-Serif"/>
              <a:buChar char="•"/>
            </a:pPr>
            <a:r>
              <a:rPr lang="en-US" b="1"/>
              <a:t>Selecting an Owner Representative</a:t>
            </a:r>
            <a:r>
              <a:rPr lang="en-US"/>
              <a:t>: You can choose from a dropdown list of existing owner representatives or enter a new one if not listed.</a:t>
            </a:r>
            <a:endParaRPr lang="en-US">
              <a:cs typeface="Calibri"/>
            </a:endParaRPr>
          </a:p>
          <a:p>
            <a:pPr marL="171450" indent="-171450">
              <a:buFont typeface="Arial,Sans-Serif"/>
              <a:buChar char="•"/>
            </a:pPr>
            <a:r>
              <a:rPr lang="en-US" b="1"/>
              <a:t>Optional Role</a:t>
            </a:r>
            <a:r>
              <a:rPr lang="en-US"/>
              <a:t>: While using an owner representative is not mandatory, if you choose to do so, you must have their permission before selecting them on your application.</a:t>
            </a:r>
            <a:endParaRPr lang="en-US">
              <a:cs typeface="Calibri"/>
            </a:endParaRPr>
          </a:p>
          <a:p>
            <a:endParaRPr lang="en-US"/>
          </a:p>
          <a:p>
            <a:r>
              <a:rPr lang="en-US"/>
              <a:t>Ensure the correct representative is identified to facilitate smooth communication and application processing.</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28</a:t>
            </a:fld>
            <a:endParaRPr lang="en-US"/>
          </a:p>
        </p:txBody>
      </p:sp>
    </p:spTree>
    <p:extLst>
      <p:ext uri="{BB962C8B-B14F-4D97-AF65-F5344CB8AC3E}">
        <p14:creationId xmlns:p14="http://schemas.microsoft.com/office/powerpoint/2010/main" val="2562088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Pricing and Tier Classification Tips:</a:t>
            </a:r>
            <a:endParaRPr lang="en-US"/>
          </a:p>
          <a:p>
            <a:pPr marL="171450" indent="-171450">
              <a:buFont typeface="Arial,Sans-Serif"/>
              <a:buChar char="•"/>
            </a:pPr>
            <a:r>
              <a:rPr lang="en-US" b="1"/>
              <a:t>Bid Price Guidance</a:t>
            </a:r>
            <a:r>
              <a:rPr lang="en-US"/>
              <a:t>: Last year, no bids were accepted above $45, so keep this in mind when submitting your bids this year. Remember, any bids over $150 will be automatically rejected.</a:t>
            </a:r>
          </a:p>
          <a:p>
            <a:pPr marL="171450" indent="-171450">
              <a:buFont typeface="Arial,Sans-Serif"/>
              <a:buChar char="•"/>
            </a:pPr>
            <a:r>
              <a:rPr lang="en-US" b="1"/>
              <a:t>Competition and Tier Classification</a:t>
            </a:r>
            <a:r>
              <a:rPr lang="en-US"/>
              <a:t>: You are competing against other systems within the same tier. Your tier is automatically determined based on the information you provide in Step 1.</a:t>
            </a:r>
          </a:p>
          <a:p>
            <a:pPr marL="171450" indent="-171450">
              <a:buFont typeface="Arial,Sans-Serif"/>
              <a:buChar char="•"/>
            </a:pPr>
            <a:r>
              <a:rPr lang="en-US" b="1"/>
              <a:t>Verifying Tier Placement</a:t>
            </a:r>
            <a:r>
              <a:rPr lang="en-US"/>
              <a:t>: If you believe your system is not classified in the correct tier, revisit Step 1 and double-check all the system information entered. If the issue persists, please contact us for assistance.</a:t>
            </a:r>
          </a:p>
          <a:p>
            <a:endParaRPr lang="en-US"/>
          </a:p>
          <a:p>
            <a:r>
              <a:rPr lang="en-US"/>
              <a:t>Keep these factors in mind to optimize your bid submission.</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29</a:t>
            </a:fld>
            <a:endParaRPr lang="en-US"/>
          </a:p>
        </p:txBody>
      </p:sp>
    </p:spTree>
    <p:extLst>
      <p:ext uri="{BB962C8B-B14F-4D97-AF65-F5344CB8AC3E}">
        <p14:creationId xmlns:p14="http://schemas.microsoft.com/office/powerpoint/2010/main" val="398035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SREC Commitment:</a:t>
            </a:r>
          </a:p>
          <a:p>
            <a:pPr>
              <a:defRPr/>
            </a:pPr>
            <a:endParaRPr lang="en-US"/>
          </a:p>
          <a:p>
            <a:pPr>
              <a:defRPr/>
            </a:pPr>
            <a:r>
              <a:rPr lang="en-US"/>
              <a:t>The SREC commitment is the number of SRECs a facility agrees to sell if the bid is successful.</a:t>
            </a:r>
          </a:p>
          <a:p>
            <a:pPr marL="0" marR="0" lvl="0" indent="0" algn="l" defTabSz="914400">
              <a:lnSpc>
                <a:spcPct val="100000"/>
              </a:lnSpc>
              <a:spcBef>
                <a:spcPts val="0"/>
              </a:spcBef>
              <a:spcAft>
                <a:spcPts val="0"/>
              </a:spcAft>
              <a:buNone/>
              <a:tabLst/>
              <a:defRPr/>
            </a:pPr>
            <a:endParaRPr lang="en-US"/>
          </a:p>
          <a:p>
            <a:pPr marL="285750" indent="-285750">
              <a:buFont typeface="Arial,Sans-Serif"/>
              <a:buChar char="•"/>
            </a:pPr>
            <a:r>
              <a:rPr lang="en-US" b="1"/>
              <a:t>Automatic Calculation</a:t>
            </a:r>
            <a:r>
              <a:rPr lang="en-US"/>
              <a:t>: We automatically calculate your SREC commitment using the PV Watts estimate calculator. However, you have the option to adjust the commitment. For instance, if your system is optimally positioned and uses high-efficiency panels, you may choose to increase your commitment.</a:t>
            </a:r>
          </a:p>
          <a:p>
            <a:pPr marL="285750" indent="-285750">
              <a:buFont typeface="Arial,Sans-Serif"/>
              <a:buChar char="•"/>
              <a:defRPr/>
            </a:pPr>
            <a:r>
              <a:rPr lang="en-US" b="1"/>
              <a:t>Annual Purchase Allowance</a:t>
            </a:r>
            <a:r>
              <a:rPr lang="en-US"/>
              <a:t>: Each year, the program will purchase up to 110% of your commitment. For example, if you commit to 12 SRECs per year, we would pay for up to 13 SRECs annually.</a:t>
            </a:r>
            <a:endParaRPr lang="en-US">
              <a:cs typeface="Calibri"/>
            </a:endParaRPr>
          </a:p>
          <a:p>
            <a:pPr marL="285750" indent="-285750">
              <a:buFont typeface="Arial,Sans-Serif"/>
              <a:buChar char="•"/>
            </a:pPr>
            <a:r>
              <a:rPr lang="en-US" b="1"/>
              <a:t>Commitment Shortfalls</a:t>
            </a:r>
            <a:r>
              <a:rPr lang="en-US"/>
              <a:t>: There is no penalty for not meeting the commitment unless your system is above 500 kW and produces less than 80% of the commitment. In such cases, you would be required to pay damages on the shortfall.</a:t>
            </a:r>
          </a:p>
          <a:p>
            <a:endParaRPr lang="en-US"/>
          </a:p>
          <a:p>
            <a:r>
              <a:rPr lang="en-US"/>
              <a:t>Ensure your commitment aligns with your system’s expected performance to maximize your benefits.</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30</a:t>
            </a:fld>
            <a:endParaRPr lang="en-US"/>
          </a:p>
        </p:txBody>
      </p:sp>
    </p:spTree>
    <p:extLst>
      <p:ext uri="{BB962C8B-B14F-4D97-AF65-F5344CB8AC3E}">
        <p14:creationId xmlns:p14="http://schemas.microsoft.com/office/powerpoint/2010/main" val="3715053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Delaware Labor and Parts Bonuses:</a:t>
            </a:r>
            <a:endParaRPr lang="en-US"/>
          </a:p>
          <a:p>
            <a:pPr>
              <a:defRPr/>
            </a:pPr>
            <a:endParaRPr lang="en-US"/>
          </a:p>
          <a:p>
            <a:pPr marL="285750" indent="-285750">
              <a:buFont typeface="Arial,Sans-Serif"/>
              <a:buChar char="•"/>
              <a:defRPr/>
            </a:pPr>
            <a:r>
              <a:rPr lang="en-US" b="1"/>
              <a:t>Delaware Labor Bonus</a:t>
            </a:r>
            <a:r>
              <a:rPr lang="en-US"/>
              <a:t>: There is a checkbox on the application to indicate if your system qualifies for the Delaware Labor bonus.</a:t>
            </a:r>
          </a:p>
          <a:p>
            <a:pPr marL="285750" indent="-285750">
              <a:buFont typeface="Arial,Sans-Serif"/>
              <a:buChar char="•"/>
              <a:defRPr/>
            </a:pPr>
            <a:r>
              <a:rPr lang="en-US" b="1"/>
              <a:t>Delaware Parts Bonus</a:t>
            </a:r>
            <a:r>
              <a:rPr lang="en-US"/>
              <a:t>: The checkbox for the Delaware Parts bonus is no longer included, as new systems do not typically qualify. To avoid confusion, this option is excluded from the application.</a:t>
            </a:r>
            <a:endParaRPr lang="en-US">
              <a:cs typeface="Calibri"/>
            </a:endParaRPr>
          </a:p>
          <a:p>
            <a:pPr marL="285750" indent="-285750">
              <a:buFont typeface="Arial,Sans-Serif"/>
              <a:buChar char="•"/>
              <a:defRPr/>
            </a:pPr>
            <a:r>
              <a:rPr lang="en-US" b="1"/>
              <a:t>Qualifying for the Parts Bonus</a:t>
            </a:r>
            <a:r>
              <a:rPr lang="en-US"/>
              <a:t>: If you believe your system qualifies for the Delaware Parts bonus, please contact customer service. We will verify your eligibility and add the bonus to your application if confirmed.</a:t>
            </a:r>
          </a:p>
          <a:p>
            <a:pPr>
              <a:defRPr/>
            </a:pPr>
            <a:endParaRPr lang="en-US"/>
          </a:p>
          <a:p>
            <a:pPr>
              <a:defRPr/>
            </a:pPr>
            <a:r>
              <a:rPr lang="en-US"/>
              <a:t>Make sure to accurately indicate your eligibility for bonuses to ensure you receive the maximum benefits.</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31</a:t>
            </a:fld>
            <a:endParaRPr lang="en-US"/>
          </a:p>
        </p:txBody>
      </p:sp>
    </p:spTree>
    <p:extLst>
      <p:ext uri="{BB962C8B-B14F-4D97-AF65-F5344CB8AC3E}">
        <p14:creationId xmlns:p14="http://schemas.microsoft.com/office/powerpoint/2010/main" val="3757456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Step 5: Bid Deposit Payment Information</a:t>
            </a:r>
            <a:endParaRPr lang="en-US"/>
          </a:p>
          <a:p>
            <a:pPr>
              <a:defRPr/>
            </a:pPr>
            <a:endParaRPr lang="en-US"/>
          </a:p>
          <a:p>
            <a:pPr marL="285750" indent="-285750">
              <a:buFont typeface="Arial,Sans-Serif"/>
              <a:buChar char="•"/>
              <a:defRPr/>
            </a:pPr>
            <a:r>
              <a:rPr lang="en-US" b="1"/>
              <a:t>When a Deposit is Required</a:t>
            </a:r>
            <a:r>
              <a:rPr lang="en-US"/>
              <a:t>: Step 5 provides instructions on how to pay your bid deposit if it is required. A bid deposit is necessary for applications that do not already have a Delaware Certification number.</a:t>
            </a:r>
          </a:p>
          <a:p>
            <a:pPr marL="285750" indent="-285750">
              <a:buFont typeface="Arial,Sans-Serif"/>
              <a:buChar char="•"/>
              <a:defRPr/>
            </a:pPr>
            <a:r>
              <a:rPr lang="en-US" b="1"/>
              <a:t>Payment Deadline</a:t>
            </a:r>
            <a:r>
              <a:rPr lang="en-US"/>
              <a:t>: Funds must be received before the end of the procurement window for your application to be considered valid.</a:t>
            </a:r>
            <a:endParaRPr lang="en-US">
              <a:cs typeface="Calibri"/>
            </a:endParaRPr>
          </a:p>
          <a:p>
            <a:pPr marL="285750" indent="-285750">
              <a:buFont typeface="Arial,Sans-Serif"/>
              <a:buChar char="•"/>
              <a:defRPr/>
            </a:pPr>
            <a:r>
              <a:rPr lang="en-US" b="1"/>
              <a:t>Payment Limits</a:t>
            </a:r>
            <a:r>
              <a:rPr lang="en-US"/>
              <a:t>: There is a $10,000 limit on bid deposits paid by credit card. Please ensure your payment is completed in time to avoid any delays in processing your application.</a:t>
            </a:r>
          </a:p>
          <a:p>
            <a:pPr>
              <a:defRPr/>
            </a:pPr>
            <a:endParaRPr lang="en-US"/>
          </a:p>
          <a:p>
            <a:pPr>
              <a:defRPr/>
            </a:pPr>
            <a:r>
              <a:rPr lang="en-US"/>
              <a:t>Make sure to follow the payment instructions carefully to ensure your bid remains eligible.</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32</a:t>
            </a:fld>
            <a:endParaRPr lang="en-US"/>
          </a:p>
        </p:txBody>
      </p:sp>
    </p:spTree>
    <p:extLst>
      <p:ext uri="{BB962C8B-B14F-4D97-AF65-F5344CB8AC3E}">
        <p14:creationId xmlns:p14="http://schemas.microsoft.com/office/powerpoint/2010/main" val="27811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the refined version of your script:</a:t>
            </a:r>
          </a:p>
          <a:p>
            <a:br>
              <a:rPr lang="en-US"/>
            </a:br>
            <a:endParaRPr lang="en-US"/>
          </a:p>
          <a:p>
            <a:r>
              <a:rPr lang="en-US" b="1"/>
              <a:t>Overview of the SREC Delaware Procurement Program:</a:t>
            </a:r>
            <a:endParaRPr lang="en-US"/>
          </a:p>
          <a:p>
            <a:r>
              <a:rPr lang="en-US"/>
              <a:t>The State of Delaware established the SREC Delaware Procurement Program in 2011 to support Delmarva Power in meeting its requirements under the Delaware Renewable Portfolio Standard (RPS).</a:t>
            </a:r>
            <a:endParaRPr lang="en-US">
              <a:cs typeface="Calibri"/>
            </a:endParaRPr>
          </a:p>
          <a:p>
            <a:r>
              <a:rPr lang="en-US"/>
              <a:t>Each year, a competitive procurement process is held, allowing eligible solar projects to bid into the program.</a:t>
            </a:r>
            <a:endParaRPr lang="en-US">
              <a:cs typeface="Calibri"/>
            </a:endParaRPr>
          </a:p>
          <a:p>
            <a:r>
              <a:rPr lang="en-US"/>
              <a:t>The program operates on a pay-as-you-go basis, with SRECs purchased as they are generated.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4</a:t>
            </a:fld>
            <a:endParaRPr lang="en-US"/>
          </a:p>
        </p:txBody>
      </p:sp>
    </p:spTree>
    <p:extLst>
      <p:ext uri="{BB962C8B-B14F-4D97-AF65-F5344CB8AC3E}">
        <p14:creationId xmlns:p14="http://schemas.microsoft.com/office/powerpoint/2010/main" val="503068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Paying Your Bid Deposit by ACH or Wire Transfer:</a:t>
            </a:r>
            <a:endParaRPr lang="en-US"/>
          </a:p>
          <a:p>
            <a:endParaRPr lang="en-US"/>
          </a:p>
          <a:p>
            <a:r>
              <a:rPr lang="en-US"/>
              <a:t>If you choose to pay your bid deposit by ACH or wire transfer, please make sure to include the transfer identification number. This will help us match your payment with your bid and ensure that your application is processed correctly.</a:t>
            </a:r>
          </a:p>
          <a:p>
            <a:r>
              <a:rPr lang="en-US"/>
              <a:t>Providing the correct transfer information is essential for validating your payment.</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33</a:t>
            </a:fld>
            <a:endParaRPr lang="en-US"/>
          </a:p>
        </p:txBody>
      </p:sp>
    </p:spTree>
    <p:extLst>
      <p:ext uri="{BB962C8B-B14F-4D97-AF65-F5344CB8AC3E}">
        <p14:creationId xmlns:p14="http://schemas.microsoft.com/office/powerpoint/2010/main" val="370913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Refunding Your Bid Deposit:</a:t>
            </a:r>
            <a:endParaRPr lang="en-US"/>
          </a:p>
          <a:p>
            <a:endParaRPr lang="en-US"/>
          </a:p>
          <a:p>
            <a:r>
              <a:rPr lang="en-US"/>
              <a:t>If you pay your bid deposit by wire, ACH, or credit card, you will need to provide us with the bank account information where you would like the bid deposit to be returned. This can be either a checking or savings account.</a:t>
            </a:r>
          </a:p>
          <a:p>
            <a:r>
              <a:rPr lang="en-US"/>
              <a:t>Ensuring we have the correct account details will expedite the return of your bid deposit if applicable.</a:t>
            </a: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34</a:t>
            </a:fld>
            <a:endParaRPr lang="en-US"/>
          </a:p>
        </p:txBody>
      </p:sp>
    </p:spTree>
    <p:extLst>
      <p:ext uri="{BB962C8B-B14F-4D97-AF65-F5344CB8AC3E}">
        <p14:creationId xmlns:p14="http://schemas.microsoft.com/office/powerpoint/2010/main" val="262186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step is to agree to the terms and conditions, then submit. </a:t>
            </a:r>
          </a:p>
        </p:txBody>
      </p:sp>
      <p:sp>
        <p:nvSpPr>
          <p:cNvPr id="4" name="Slide Number Placeholder 3"/>
          <p:cNvSpPr>
            <a:spLocks noGrp="1"/>
          </p:cNvSpPr>
          <p:nvPr>
            <p:ph type="sldNum" sz="quarter" idx="5"/>
          </p:nvPr>
        </p:nvSpPr>
        <p:spPr/>
        <p:txBody>
          <a:bodyPr/>
          <a:lstStyle/>
          <a:p>
            <a:fld id="{24F47056-819C-4751-B9BC-BC60FD95B2D7}" type="slidenum">
              <a:rPr lang="en-US" smtClean="0"/>
              <a:t>35</a:t>
            </a:fld>
            <a:endParaRPr lang="en-US"/>
          </a:p>
        </p:txBody>
      </p:sp>
    </p:spTree>
    <p:extLst>
      <p:ext uri="{BB962C8B-B14F-4D97-AF65-F5344CB8AC3E}">
        <p14:creationId xmlns:p14="http://schemas.microsoft.com/office/powerpoint/2010/main" val="4203654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Review Process:</a:t>
            </a:r>
            <a:endParaRPr lang="en-US"/>
          </a:p>
          <a:p>
            <a:endParaRPr lang="en-US"/>
          </a:p>
          <a:p>
            <a:r>
              <a:rPr lang="en-US"/>
              <a:t>We review all applications for accuracy, which may take up to two business days. Once your application has been reviewed, you will receive a confirmation that it has been verified.</a:t>
            </a:r>
          </a:p>
          <a:p>
            <a:r>
              <a:rPr lang="en-US"/>
              <a:t>Please ensure all information is accurate to avoid delays in the review process.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36</a:t>
            </a:fld>
            <a:endParaRPr lang="en-US"/>
          </a:p>
        </p:txBody>
      </p:sp>
    </p:spTree>
    <p:extLst>
      <p:ext uri="{BB962C8B-B14F-4D97-AF65-F5344CB8AC3E}">
        <p14:creationId xmlns:p14="http://schemas.microsoft.com/office/powerpoint/2010/main" val="501880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Next Steps to Prepare for the 2024 Procurement:</a:t>
            </a:r>
            <a:endParaRPr lang="en-US"/>
          </a:p>
          <a:p>
            <a:pPr marL="285750" indent="-285750">
              <a:buFont typeface="Arial,Sans-Serif"/>
              <a:buChar char="•"/>
            </a:pPr>
            <a:r>
              <a:rPr lang="en-US" b="1"/>
              <a:t>Confirm Application Submission</a:t>
            </a:r>
            <a:r>
              <a:rPr lang="en-US"/>
              <a:t>: Verify whether you need to submit your own application. Check with your solar company, as they may plan to submit on your behalf or may have already submitted your system to another program.</a:t>
            </a:r>
          </a:p>
          <a:p>
            <a:pPr marL="285750" indent="-285750">
              <a:buFont typeface="Arial,Sans-Serif"/>
              <a:buChar char="•"/>
            </a:pPr>
            <a:r>
              <a:rPr lang="en-US" b="1"/>
              <a:t>Verify Contract Status</a:t>
            </a:r>
            <a:r>
              <a:rPr lang="en-US"/>
              <a:t>: Ensure that you are not already under a long-term contract to sell your SRECs, as this could affect your eligibility.</a:t>
            </a:r>
          </a:p>
          <a:p>
            <a:pPr marL="285750" indent="-285750">
              <a:buFont typeface="Arial,Sans-Serif"/>
              <a:buChar char="•"/>
            </a:pPr>
            <a:r>
              <a:rPr lang="en-US" b="1"/>
              <a:t>Delaware Certification</a:t>
            </a:r>
            <a:r>
              <a:rPr lang="en-US"/>
              <a:t>: If you do not already have a Delaware certification number, submit your application to the DE PSC. Confirm with your solar company to see if they have already registered your system.</a:t>
            </a:r>
          </a:p>
          <a:p>
            <a:pPr marL="285750" indent="-285750">
              <a:buFont typeface="Arial,Sans-Serif"/>
              <a:buChar char="•"/>
            </a:pPr>
            <a:r>
              <a:rPr lang="en-US" b="1"/>
              <a:t>Gather Application Information</a:t>
            </a:r>
            <a:r>
              <a:rPr lang="en-US"/>
              <a:t>: Use the application checklist to compile all necessary information for a smooth application process.</a:t>
            </a:r>
          </a:p>
          <a:p>
            <a:pPr marL="285750" indent="-285750">
              <a:buFont typeface="Arial,Sans-Serif"/>
              <a:buChar char="•"/>
            </a:pPr>
            <a:r>
              <a:rPr lang="en-US" b="1"/>
              <a:t>Review Past Procurement Results</a:t>
            </a:r>
            <a:r>
              <a:rPr lang="en-US"/>
              <a:t>: Analyze previous procurement results to help determine a competitive bid price.</a:t>
            </a:r>
          </a:p>
          <a:p>
            <a:endParaRPr lang="en-US"/>
          </a:p>
          <a:p>
            <a:r>
              <a:rPr lang="en-US"/>
              <a:t>Following these steps will help ensure you are fully prepared for the 2024 procurement process.</a:t>
            </a:r>
          </a:p>
        </p:txBody>
      </p:sp>
      <p:sp>
        <p:nvSpPr>
          <p:cNvPr id="4" name="Slide Number Placeholder 3"/>
          <p:cNvSpPr>
            <a:spLocks noGrp="1"/>
          </p:cNvSpPr>
          <p:nvPr>
            <p:ph type="sldNum" sz="quarter" idx="5"/>
          </p:nvPr>
        </p:nvSpPr>
        <p:spPr/>
        <p:txBody>
          <a:bodyPr/>
          <a:lstStyle/>
          <a:p>
            <a:fld id="{24F47056-819C-4751-B9BC-BC60FD95B2D7}" type="slidenum">
              <a:rPr lang="en-US" smtClean="0"/>
              <a:t>37</a:t>
            </a:fld>
            <a:endParaRPr lang="en-US"/>
          </a:p>
        </p:txBody>
      </p:sp>
    </p:spTree>
    <p:extLst>
      <p:ext uri="{BB962C8B-B14F-4D97-AF65-F5344CB8AC3E}">
        <p14:creationId xmlns:p14="http://schemas.microsoft.com/office/powerpoint/2010/main" val="3685048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38</a:t>
            </a:fld>
            <a:endParaRPr lang="en-US"/>
          </a:p>
        </p:txBody>
      </p:sp>
    </p:spTree>
    <p:extLst>
      <p:ext uri="{BB962C8B-B14F-4D97-AF65-F5344CB8AC3E}">
        <p14:creationId xmlns:p14="http://schemas.microsoft.com/office/powerpoint/2010/main" val="39927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SREC Delaware is a bid based program. This means that contracts are awarded based on bid price. When you submit an application, you will provide information about the system, as well as provide a dollar amount that you would be willing to accept per SREC. The lowest bids in each tier will win contracts. </a:t>
            </a:r>
          </a:p>
          <a:p>
            <a:endParaRPr lang="en-US"/>
          </a:p>
          <a:p>
            <a:pPr marL="171450" indent="-171450">
              <a:buFont typeface="Arial,Sans-Serif"/>
              <a:buChar char="•"/>
            </a:pPr>
            <a:r>
              <a:rPr lang="en-US" b="1" dirty="0"/>
              <a:t>Four Tiers of Procurement</a:t>
            </a:r>
            <a:r>
              <a:rPr lang="en-US" dirty="0"/>
              <a:t>:</a:t>
            </a:r>
            <a:endParaRPr lang="en-US" dirty="0">
              <a:cs typeface="Calibri"/>
            </a:endParaRPr>
          </a:p>
          <a:p>
            <a:pPr marL="628650" lvl="1" indent="-171450">
              <a:buFont typeface="Courier New,monospace"/>
              <a:buChar char="o"/>
            </a:pPr>
            <a:r>
              <a:rPr lang="en-US" b="1" dirty="0"/>
              <a:t>Alpha Tier</a:t>
            </a:r>
            <a:r>
              <a:rPr lang="en-US" dirty="0"/>
              <a:t>: Small and medium-scale, customer-owned in-state systems (≤350 kW).</a:t>
            </a:r>
            <a:endParaRPr lang="en-US" dirty="0">
              <a:cs typeface="Calibri"/>
            </a:endParaRPr>
          </a:p>
          <a:p>
            <a:pPr marL="628650" lvl="1" indent="-171450">
              <a:buFont typeface="Courier New,monospace"/>
              <a:buChar char="o"/>
            </a:pPr>
            <a:r>
              <a:rPr lang="en-US" b="1" dirty="0"/>
              <a:t>Beta Tier</a:t>
            </a:r>
            <a:r>
              <a:rPr lang="en-US" dirty="0"/>
              <a:t>: Large-scale in-state systems (&gt;350 kW but ≤2 MW).</a:t>
            </a:r>
            <a:endParaRPr lang="en-US" dirty="0">
              <a:cs typeface="Calibri"/>
            </a:endParaRPr>
          </a:p>
          <a:p>
            <a:pPr marL="628650" lvl="1" indent="-171450">
              <a:buFont typeface="Courier New,monospace"/>
              <a:buChar char="o"/>
            </a:pPr>
            <a:r>
              <a:rPr lang="en-US" b="1" dirty="0"/>
              <a:t>Gamma Tier</a:t>
            </a:r>
            <a:r>
              <a:rPr lang="en-US" dirty="0"/>
              <a:t>: Discretionary purchases from systems up to 5 MW, including out-of-state systems and third-party SREC ownership.</a:t>
            </a:r>
            <a:endParaRPr lang="en-US" dirty="0">
              <a:cs typeface="Calibri"/>
            </a:endParaRPr>
          </a:p>
          <a:p>
            <a:pPr marL="628650" lvl="1" indent="-171450">
              <a:buFont typeface="Courier New,monospace"/>
              <a:buChar char="o"/>
            </a:pPr>
            <a:r>
              <a:rPr lang="en-US" b="1" dirty="0"/>
              <a:t>Delta Tier</a:t>
            </a:r>
            <a:r>
              <a:rPr lang="en-US" dirty="0"/>
              <a:t> (New for 2024): Large-scale in-state systems (&gt;2 MW), with a 5-year contract term.</a:t>
            </a:r>
            <a:endParaRPr lang="en-US" dirty="0">
              <a:cs typeface="Calibri"/>
            </a:endParaRPr>
          </a:p>
          <a:p>
            <a:pPr marL="171450" indent="-171450">
              <a:buFont typeface="Arial,Sans-Serif"/>
              <a:buChar char="•"/>
            </a:pPr>
            <a:endParaRPr lang="en-US" b="1"/>
          </a:p>
          <a:p>
            <a:pPr marL="171450" indent="-171450">
              <a:buFont typeface="Arial,Sans-Serif"/>
              <a:buChar char="•"/>
            </a:pPr>
            <a:r>
              <a:rPr lang="en-US" b="1" dirty="0"/>
              <a:t>Contract Terms</a:t>
            </a:r>
            <a:r>
              <a:rPr lang="en-US" dirty="0"/>
              <a:t>:</a:t>
            </a:r>
            <a:endParaRPr lang="en-US" dirty="0">
              <a:cs typeface="Calibri"/>
            </a:endParaRPr>
          </a:p>
          <a:p>
            <a:pPr marL="914400" lvl="1" indent="-171450">
              <a:buFont typeface="Courier New,monospace"/>
              <a:buChar char="o"/>
            </a:pPr>
            <a:r>
              <a:rPr lang="en-US" b="1" dirty="0"/>
              <a:t>Alpha, Beta, and Gamma Tiers: </a:t>
            </a:r>
            <a:r>
              <a:rPr lang="en-US" dirty="0"/>
              <a:t>25-year contracts, compensated at auction price for the first 10 years, followed by $10 per SREC for the remaining 15 years.</a:t>
            </a:r>
            <a:endParaRPr lang="en-US" dirty="0">
              <a:cs typeface="Calibri"/>
            </a:endParaRPr>
          </a:p>
          <a:p>
            <a:pPr marL="914400" lvl="1" indent="-171450">
              <a:buFont typeface="Courier New,monospace"/>
              <a:buChar char="o"/>
            </a:pPr>
            <a:r>
              <a:rPr lang="en-US" b="1" dirty="0"/>
              <a:t>Delta Tier: </a:t>
            </a:r>
            <a:r>
              <a:rPr lang="en-US" dirty="0"/>
              <a:t>5-year contract, compensated at the bid price for all five years.</a:t>
            </a:r>
            <a:endParaRPr lang="en-US" dirty="0">
              <a:cs typeface="Calibri"/>
            </a:endParaRPr>
          </a:p>
          <a:p>
            <a:endParaRPr lang="en-US"/>
          </a:p>
          <a:p>
            <a:pPr marL="171450" indent="-171450">
              <a:buFont typeface="Arial,Sans-Serif"/>
              <a:buChar char="•"/>
            </a:pPr>
            <a:r>
              <a:rPr lang="en-US" b="1" dirty="0"/>
              <a:t>Procurement Target</a:t>
            </a:r>
            <a:r>
              <a:rPr lang="en-US" dirty="0"/>
              <a:t>:</a:t>
            </a:r>
            <a:endParaRPr lang="en-US" dirty="0">
              <a:cs typeface="Calibri"/>
            </a:endParaRPr>
          </a:p>
          <a:p>
            <a:pPr marL="628650" lvl="1" indent="-171450">
              <a:buFont typeface="Courier New,monospace"/>
              <a:buChar char="o"/>
            </a:pPr>
            <a:r>
              <a:rPr lang="en-US" dirty="0"/>
              <a:t>Minimum: 11,000 SRECs.</a:t>
            </a:r>
            <a:endParaRPr lang="en-US" dirty="0">
              <a:cs typeface="Calibri"/>
            </a:endParaRPr>
          </a:p>
          <a:p>
            <a:pPr marL="628650" lvl="1" indent="-171450">
              <a:buFont typeface="Courier New,monospace"/>
              <a:buChar char="o"/>
            </a:pPr>
            <a:r>
              <a:rPr lang="en-US" dirty="0"/>
              <a:t>Maximum: 31,000 SRECs.</a:t>
            </a:r>
            <a:endParaRPr lang="en-US" dirty="0">
              <a:cs typeface="Calibri"/>
            </a:endParaRPr>
          </a:p>
          <a:p>
            <a:pPr marL="171450" indent="-171450">
              <a:buFont typeface="Arial,Sans-Serif"/>
              <a:buChar char="•"/>
            </a:pPr>
            <a:endParaRPr lang="en-US"/>
          </a:p>
          <a:p>
            <a:pPr marL="171450" indent="-171450">
              <a:buFont typeface="Arial,Sans-Serif"/>
              <a:buChar char="•"/>
            </a:pPr>
            <a:r>
              <a:rPr lang="en-US" b="1" dirty="0"/>
              <a:t>Pricing Discretion</a:t>
            </a:r>
            <a:r>
              <a:rPr lang="en-US" dirty="0"/>
              <a:t>: Delmarva can exercise price discretion in any tier, rejecting bids that exceed a set price. Non-winning bids cannot fill another tier.</a:t>
            </a:r>
            <a:endParaRPr lang="en-US" dirty="0">
              <a:cs typeface="Calibri"/>
            </a:endParaRPr>
          </a:p>
          <a:p>
            <a:pPr marL="171450" indent="-171450">
              <a:buFont typeface="Arial,Sans-Serif"/>
              <a:buChar char="•"/>
            </a:pPr>
            <a:endParaRPr lang="en-US"/>
          </a:p>
          <a:p>
            <a:pPr marL="171450" indent="-171450">
              <a:lnSpc>
                <a:spcPct val="90000"/>
              </a:lnSpc>
              <a:spcBef>
                <a:spcPts val="1000"/>
              </a:spcBef>
              <a:buFont typeface="Arial,Sans-Serif"/>
              <a:buChar char="•"/>
            </a:pPr>
            <a:r>
              <a:rPr lang="en-US"/>
              <a:t>If your application is successful, you or your customer will need to enter solar meter readings to receive payment for your SRECs. </a:t>
            </a:r>
          </a:p>
          <a:p>
            <a:pPr marL="171450" indent="-171450">
              <a:lnSpc>
                <a:spcPct val="90000"/>
              </a:lnSpc>
              <a:spcBef>
                <a:spcPts val="1000"/>
              </a:spcBef>
              <a:buFont typeface="Arial,Sans-Serif"/>
              <a:buChar char="•"/>
            </a:pPr>
            <a:endParaRPr lang="en-US"/>
          </a:p>
          <a:p>
            <a:pPr marL="171450" indent="-171450">
              <a:lnSpc>
                <a:spcPct val="90000"/>
              </a:lnSpc>
              <a:spcBef>
                <a:spcPts val="1000"/>
              </a:spcBef>
              <a:buFont typeface="Arial,Sans-Serif"/>
              <a:buChar char="•"/>
            </a:pPr>
            <a:r>
              <a:rPr lang="en-US" dirty="0"/>
              <a:t>It is recommended to enter meter readings at least a few times a year.</a:t>
            </a:r>
            <a:endParaRPr lang="en-US" dirty="0">
              <a:cs typeface="Calibri"/>
            </a:endParaRPr>
          </a:p>
          <a:p>
            <a:pPr marL="171450" indent="-171450">
              <a:buFont typeface="Arial,Sans-Serif"/>
              <a:buChar char="•"/>
            </a:pPr>
            <a:endParaRPr lang="en-US"/>
          </a:p>
          <a:p>
            <a:endParaRPr lang="en-US" b="1">
              <a:cs typeface="Calibri"/>
            </a:endParaRPr>
          </a:p>
          <a:p>
            <a:pPr marL="285750" indent="-285750">
              <a:buFont typeface="Arial,Sans-Serif"/>
              <a:buChar char="•"/>
            </a:pPr>
            <a:endParaRPr lang="en-US"/>
          </a:p>
          <a:p>
            <a:pPr marL="285750" indent="-285750">
              <a:buFont typeface="Arial,Sans-Serif"/>
              <a:buChar char="•"/>
            </a:pPr>
            <a:r>
              <a:rPr lang="en-US" dirty="0"/>
              <a:t>Before your system can begin generating SRECs, it must receive a Delaware Certification number. This certification verifies that your solar system meets the necessary requirements to produce SRECs eligible for sale in Delaware.</a:t>
            </a:r>
            <a:endParaRPr lang="en-US" dirty="0">
              <a:cs typeface="Calibri"/>
            </a:endParaRPr>
          </a:p>
          <a:p>
            <a:pPr marL="285750" indent="-285750">
              <a:buFont typeface="Arial,Sans-Serif"/>
              <a:buChar char="•"/>
            </a:pPr>
            <a:r>
              <a:rPr lang="en-US" dirty="0"/>
              <a:t>To obtain certification, you must submit an application to the Delaware Public Service Commission (DE PSC). Often, your solar installer may have already registered your system, so be sure to check with them first.</a:t>
            </a:r>
            <a:endParaRPr lang="en-US" dirty="0">
              <a:cs typeface="Calibri"/>
            </a:endParaRPr>
          </a:p>
          <a:p>
            <a:pPr marL="285750" indent="-285750">
              <a:buFont typeface="Arial,Sans-Serif"/>
              <a:buChar char="•"/>
            </a:pPr>
            <a:r>
              <a:rPr lang="en-US" dirty="0"/>
              <a:t>For more information on the certification process, please refer to our FAQ on applying for Delaware Certification.</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5</a:t>
            </a:fld>
            <a:endParaRPr lang="en-US"/>
          </a:p>
        </p:txBody>
      </p:sp>
    </p:spTree>
    <p:extLst>
      <p:ext uri="{BB962C8B-B14F-4D97-AF65-F5344CB8AC3E}">
        <p14:creationId xmlns:p14="http://schemas.microsoft.com/office/powerpoint/2010/main" val="190199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u="none" strike="noStrike" baseline="0"/>
              <a:t>Bonuses </a:t>
            </a:r>
            <a:r>
              <a:rPr lang="en-US" b="1"/>
              <a:t>for Delaware Labor and Parts:</a:t>
            </a:r>
            <a:endParaRPr lang="en-US"/>
          </a:p>
          <a:p>
            <a:pPr>
              <a:defRPr/>
            </a:pPr>
            <a:endParaRPr lang="en-US"/>
          </a:p>
          <a:p>
            <a:pPr marL="171450" indent="-171450">
              <a:buFont typeface="Arial,Sans-Serif"/>
              <a:buChar char="•"/>
              <a:defRPr/>
            </a:pPr>
            <a:r>
              <a:rPr lang="en-US" b="1"/>
              <a:t>Eligibility</a:t>
            </a:r>
            <a:r>
              <a:rPr lang="en-US"/>
              <a:t>: Bonuses are </a:t>
            </a:r>
            <a:r>
              <a:rPr lang="en-US" i="0" u="none" strike="noStrike" baseline="0"/>
              <a:t>available for </a:t>
            </a:r>
            <a:r>
              <a:rPr lang="en-US"/>
              <a:t>solar </a:t>
            </a:r>
            <a:r>
              <a:rPr lang="en-US" i="0" u="none" strike="noStrike" baseline="0"/>
              <a:t>systems that use </a:t>
            </a:r>
            <a:r>
              <a:rPr lang="en-US"/>
              <a:t>Delaware </a:t>
            </a:r>
            <a:r>
              <a:rPr lang="en-US" i="0" u="none" strike="noStrike" baseline="0"/>
              <a:t>labor or have solar panels</a:t>
            </a:r>
            <a:r>
              <a:rPr lang="en-US"/>
              <a:t> manufactured in Delaware</a:t>
            </a:r>
            <a:r>
              <a:rPr lang="en-US" i="0" u="none" strike="noStrike" baseline="0"/>
              <a:t>. </a:t>
            </a:r>
            <a:r>
              <a:rPr lang="en-US"/>
              <a:t>However, since Delaware no longer manufactures solar parts, systems can only qualify for the Delaware parts bonus if they are existing installations or use older panels previously manufactured in the state.</a:t>
            </a:r>
          </a:p>
          <a:p>
            <a:pPr marL="171450" indent="-171450">
              <a:buFont typeface="Arial,Sans-Serif"/>
              <a:buChar char="•"/>
              <a:defRPr/>
            </a:pPr>
            <a:r>
              <a:rPr lang="en-US" b="1"/>
              <a:t>Verification</a:t>
            </a:r>
            <a:r>
              <a:rPr lang="en-US"/>
              <a:t>: Eligibility for these bonuses is confirmed by the Delaware Public Service Commission (DE PSC). System owners must provide the necessary documentation to verify eligibility, which will be noted in the system’s certification number once confirmed.</a:t>
            </a:r>
          </a:p>
          <a:p>
            <a:pPr marL="171450" indent="-171450">
              <a:buFont typeface="Arial,Sans-Serif"/>
              <a:buChar char="•"/>
              <a:defRPr/>
            </a:pPr>
            <a:r>
              <a:rPr lang="en-US" b="1"/>
              <a:t>Bonus Calculation</a:t>
            </a:r>
            <a:r>
              <a:rPr lang="en-US"/>
              <a:t>: If a system qualifies for either bonus, it will receive an additional 10% per SREC for each qualifying bonus.</a:t>
            </a:r>
          </a:p>
          <a:p>
            <a:pPr marL="628650" lvl="1" indent="-171450">
              <a:buFont typeface="Arial,Sans-Serif"/>
              <a:buChar char="•"/>
            </a:pPr>
            <a:r>
              <a:rPr lang="en-US" b="1"/>
              <a:t>Example</a:t>
            </a:r>
            <a:r>
              <a:rPr lang="en-US"/>
              <a:t>: A successful bid at $30 per SREC with </a:t>
            </a:r>
            <a:r>
              <a:rPr lang="en-US" i="0" u="none" strike="noStrike" baseline="0"/>
              <a:t>Delaware </a:t>
            </a:r>
            <a:r>
              <a:rPr lang="en-US"/>
              <a:t>labor associated with </a:t>
            </a:r>
            <a:r>
              <a:rPr lang="en-US" i="0" u="none" strike="noStrike" baseline="0"/>
              <a:t>the certification number</a:t>
            </a:r>
            <a:r>
              <a:rPr lang="en-US"/>
              <a:t> would receive $33 per SREC for the first 10 years</a:t>
            </a:r>
            <a:r>
              <a:rPr lang="en-US" i="0" u="none" strike="noStrike" baseline="0"/>
              <a:t>.</a:t>
            </a:r>
            <a:endParaRPr lang="en-US" i="0" u="none" strike="noStrike" baseline="0">
              <a:cs typeface="Calibri"/>
            </a:endParaRPr>
          </a:p>
          <a:p>
            <a:pPr marL="171450" indent="-171450">
              <a:buFont typeface="Arial,Sans-Serif"/>
              <a:buChar char="•"/>
              <a:defRPr/>
            </a:pPr>
            <a:r>
              <a:rPr lang="en-US" b="1"/>
              <a:t>Bid Tie Preference</a:t>
            </a:r>
            <a:r>
              <a:rPr lang="en-US"/>
              <a:t>: In </a:t>
            </a:r>
            <a:r>
              <a:rPr lang="en-US" i="0" u="none" strike="noStrike" baseline="0"/>
              <a:t>the event of a bid tie</a:t>
            </a:r>
            <a:r>
              <a:rPr lang="en-US"/>
              <a:t>, preference is given to bids with Delaware parts and labor.</a:t>
            </a:r>
          </a:p>
          <a:p>
            <a:pPr>
              <a:defRPr/>
            </a:pPr>
            <a:r>
              <a:rPr lang="en-US"/>
              <a:t>Make sure to provide the necessary documentation to take full advantage of these bonuses</a:t>
            </a:r>
            <a:r>
              <a:rPr lang="en-US" i="0" u="none" strike="noStrike" baseline="0"/>
              <a:t>.</a:t>
            </a:r>
            <a:endParaRPr lang="en-US">
              <a:cs typeface="Calibri"/>
            </a:endParaRPr>
          </a:p>
          <a:p>
            <a:pPr>
              <a:defRPr/>
            </a:pPr>
            <a:endParaRPr lang="en-US"/>
          </a:p>
          <a:p>
            <a:pPr marL="0" marR="0" lvl="0" indent="0" algn="l" defTabSz="914400">
              <a:spcBef>
                <a:spcPts val="0"/>
              </a:spcBef>
              <a:buClrTx/>
              <a:buSzTx/>
              <a:buFontTx/>
              <a:buNone/>
              <a:tabLst/>
              <a:defRPr/>
            </a:pPr>
            <a:endParaRPr lang="en-US" i="0" u="none" strike="noStrike" baseline="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6</a:t>
            </a:fld>
            <a:endParaRPr lang="en-US"/>
          </a:p>
        </p:txBody>
      </p:sp>
    </p:spTree>
    <p:extLst>
      <p:ext uri="{BB962C8B-B14F-4D97-AF65-F5344CB8AC3E}">
        <p14:creationId xmlns:p14="http://schemas.microsoft.com/office/powerpoint/2010/main" val="42157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Procurement Timeline:</a:t>
            </a:r>
          </a:p>
          <a:p>
            <a:pPr marL="285750" indent="-285750">
              <a:buFont typeface="Arial"/>
              <a:buChar char="•"/>
            </a:pPr>
            <a:r>
              <a:rPr lang="en-US" b="1"/>
              <a:t>Application Period</a:t>
            </a:r>
            <a:r>
              <a:rPr lang="en-US"/>
              <a:t>: Applications will be accepted over a two-week period.</a:t>
            </a:r>
          </a:p>
          <a:p>
            <a:pPr marL="285750" indent="-285750">
              <a:buFont typeface="Arial"/>
              <a:buChar char="•"/>
            </a:pPr>
            <a:r>
              <a:rPr lang="en-US" b="1"/>
              <a:t>Results Announcement</a:t>
            </a:r>
            <a:r>
              <a:rPr lang="en-US"/>
              <a:t>: Approximately one month after the application window closes, the procurement results will be announced.</a:t>
            </a:r>
          </a:p>
          <a:p>
            <a:pPr marL="285750" indent="-285750">
              <a:buFont typeface="Arial"/>
              <a:buChar char="•"/>
            </a:pPr>
            <a:r>
              <a:rPr lang="en-US" b="1"/>
              <a:t>Next Steps for Winners</a:t>
            </a:r>
            <a:r>
              <a:rPr lang="en-US"/>
              <a:t>: </a:t>
            </a:r>
            <a:r>
              <a:rPr lang="en-US" i="0" u="none" strike="noStrike" baseline="0"/>
              <a:t>Once the results are announced, </a:t>
            </a:r>
            <a:r>
              <a:rPr lang="en-US"/>
              <a:t>successful </a:t>
            </a:r>
            <a:r>
              <a:rPr lang="en-US" i="0" u="none" strike="noStrike" baseline="0"/>
              <a:t>applicants will </a:t>
            </a:r>
            <a:r>
              <a:rPr lang="en-US"/>
              <a:t>receive </a:t>
            </a:r>
            <a:r>
              <a:rPr lang="en-US" i="0" u="none" strike="noStrike" baseline="0"/>
              <a:t>instructions on how to manage their contracts.</a:t>
            </a:r>
            <a:endParaRPr lang="en-US"/>
          </a:p>
          <a:p>
            <a:endParaRPr lang="en-US"/>
          </a:p>
          <a:p>
            <a:r>
              <a:rPr lang="en-US"/>
              <a:t>Please keep these dates in mind and be prepared to follow the outlined steps if your bid is successful.</a:t>
            </a:r>
          </a:p>
          <a:p>
            <a:endParaRPr lang="en-US" sz="1200" i="0" u="none" strike="noStrike" baseline="0">
              <a:latin typeface="Calibri"/>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7</a:t>
            </a:fld>
            <a:endParaRPr lang="en-US"/>
          </a:p>
        </p:txBody>
      </p:sp>
    </p:spTree>
    <p:extLst>
      <p:ext uri="{BB962C8B-B14F-4D97-AF65-F5344CB8AC3E}">
        <p14:creationId xmlns:p14="http://schemas.microsoft.com/office/powerpoint/2010/main" val="359085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2024 procurement consists of three tiers.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Delmarva intends to procure between 11,000 – 25,000 SRECs / year through this procurement.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b="1" dirty="0"/>
              <a:t>Four Tiers of Procurement.  To provide a brief summary of all the tiers: </a:t>
            </a:r>
            <a:endParaRPr lang="en-US" dirty="0"/>
          </a:p>
          <a:p>
            <a:pPr marL="171450" indent="-171450">
              <a:buFont typeface="Arial"/>
              <a:buChar char="•"/>
              <a:defRPr/>
            </a:pPr>
            <a:r>
              <a:rPr lang="en-US" b="1" dirty="0"/>
              <a:t>Alpha Tier</a:t>
            </a:r>
            <a:r>
              <a:rPr lang="en-US" dirty="0"/>
              <a:t>: Small and medium-scale, customer-owned in-state systems (≤350 kW).</a:t>
            </a:r>
            <a:endParaRPr lang="en-US" dirty="0">
              <a:cs typeface="Calibri"/>
            </a:endParaRPr>
          </a:p>
          <a:p>
            <a:pPr marL="171450" indent="-171450">
              <a:buFont typeface="Arial"/>
              <a:buChar char="•"/>
              <a:defRPr/>
            </a:pPr>
            <a:r>
              <a:rPr lang="en-US" b="1" dirty="0"/>
              <a:t>Beta Tier</a:t>
            </a:r>
            <a:r>
              <a:rPr lang="en-US" dirty="0"/>
              <a:t>: Large-scale in-state systems (&gt;350 kW but ≤2 MW).</a:t>
            </a:r>
            <a:endParaRPr lang="en-US" dirty="0">
              <a:cs typeface="Calibri"/>
            </a:endParaRPr>
          </a:p>
          <a:p>
            <a:pPr marL="171450" indent="-171450">
              <a:buFont typeface="Arial"/>
              <a:buChar char="•"/>
              <a:defRPr/>
            </a:pPr>
            <a:r>
              <a:rPr lang="en-US" b="1" dirty="0"/>
              <a:t>Gamma Tier</a:t>
            </a:r>
            <a:r>
              <a:rPr lang="en-US" dirty="0"/>
              <a:t>: Discretionary purchases from systems up to 5 MW, including out-of-state systems and third-party SREC ownership.</a:t>
            </a:r>
            <a:endParaRPr lang="en-US" dirty="0">
              <a:cs typeface="Calibri"/>
            </a:endParaRPr>
          </a:p>
          <a:p>
            <a:pPr marL="171450" indent="-171450">
              <a:buFont typeface="Arial"/>
              <a:buChar char="•"/>
              <a:defRPr/>
            </a:pPr>
            <a:r>
              <a:rPr lang="en-US" b="1" dirty="0"/>
              <a:t>Delta Tier</a:t>
            </a:r>
            <a:r>
              <a:rPr lang="en-US" dirty="0"/>
              <a:t> (New for 2024): Large-scale in-state systems (&gt;2 MW), In-State. Delta </a:t>
            </a:r>
            <a:r>
              <a:rPr lang="en-US" dirty="0" err="1"/>
              <a:t>Toier</a:t>
            </a:r>
            <a:r>
              <a:rPr lang="en-US" dirty="0"/>
              <a:t> contracts are awarded a  5-year contract term.</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a:p>
            <a:pPr>
              <a:defRPr/>
            </a:pPr>
            <a:endParaRPr lang="en-US">
              <a:cs typeface="Calibri"/>
            </a:endParaRPr>
          </a:p>
          <a:p>
            <a:pPr>
              <a:defRPr/>
            </a:pPr>
            <a:r>
              <a:rPr lang="en-US" b="1" dirty="0"/>
              <a:t>Bid Price Guidance:</a:t>
            </a:r>
            <a:endParaRPr lang="en-US" dirty="0"/>
          </a:p>
          <a:p>
            <a:pPr>
              <a:defRPr/>
            </a:pPr>
            <a:endParaRPr lang="en-US"/>
          </a:p>
          <a:p>
            <a:pPr marL="171450" indent="-171450">
              <a:buFont typeface="Arial,Sans-Serif"/>
              <a:buChar char="•"/>
              <a:defRPr/>
            </a:pPr>
            <a:r>
              <a:rPr lang="en-US" b="1" dirty="0"/>
              <a:t>Understanding Your Bid Price</a:t>
            </a:r>
            <a:r>
              <a:rPr lang="en-US" dirty="0"/>
              <a:t>: When submitting a bid, your bid price is the dollar amount per SREC that you are willing to accept as payment.</a:t>
            </a:r>
            <a:endParaRPr lang="en-US" dirty="0">
              <a:cs typeface="Calibri"/>
            </a:endParaRPr>
          </a:p>
          <a:p>
            <a:pPr marL="171450" indent="-171450">
              <a:buFont typeface="Arial,Sans-Serif"/>
              <a:buChar char="•"/>
              <a:defRPr/>
            </a:pPr>
            <a:r>
              <a:rPr lang="en-US" b="1" dirty="0"/>
              <a:t>Historical Context</a:t>
            </a:r>
            <a:r>
              <a:rPr lang="en-US" dirty="0"/>
              <a:t>: In 2023, the average accepted bid price was $30.51 per SREC, which can serve as a reference point for this year's bidding.</a:t>
            </a:r>
            <a:endParaRPr lang="en-US" dirty="0">
              <a:cs typeface="Calibri"/>
            </a:endParaRPr>
          </a:p>
          <a:p>
            <a:pPr marL="171450" indent="-171450">
              <a:buFont typeface="Arial,Sans-Serif"/>
              <a:buChar char="•"/>
              <a:defRPr/>
            </a:pPr>
            <a:r>
              <a:rPr lang="en-US" b="1" dirty="0"/>
              <a:t>Price Discretion and Rejection</a:t>
            </a:r>
            <a:r>
              <a:rPr lang="en-US" dirty="0"/>
              <a:t>: Delmarva Power retains the right to exercise price discretion and may reject bids that do not meet their criteria. Additionally, any bids exceeding the Alternative Compliance Price of $150 will be automatically rejected.</a:t>
            </a:r>
            <a:endParaRPr lang="en-US" dirty="0">
              <a:cs typeface="Calibri"/>
            </a:endParaRPr>
          </a:p>
          <a:p>
            <a:pPr marL="171450" indent="-171450">
              <a:buFont typeface="Arial,Sans-Serif"/>
              <a:buChar char="•"/>
              <a:defRPr/>
            </a:pPr>
            <a:r>
              <a:rPr lang="en-US" b="1" dirty="0"/>
              <a:t>Accessing Past Results</a:t>
            </a:r>
            <a:r>
              <a:rPr lang="en-US" dirty="0"/>
              <a:t>: For more insights on past procurement results, please visit the specific procurement page on our website and scroll down to the 'Results' section.</a:t>
            </a:r>
            <a:endParaRPr lang="en-US" dirty="0">
              <a:cs typeface="Calibri"/>
            </a:endParaRPr>
          </a:p>
          <a:p>
            <a:pPr>
              <a:defRPr/>
            </a:pPr>
            <a:endParaRPr lang="en-US"/>
          </a:p>
          <a:p>
            <a:pPr>
              <a:defRPr/>
            </a:pPr>
            <a:r>
              <a:rPr lang="en-US" dirty="0"/>
              <a:t>Keep these factors in mind when determining your bid price to increase your chances of success.</a:t>
            </a:r>
            <a:endParaRPr lang="en-US" dirty="0">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8</a:t>
            </a:fld>
            <a:endParaRPr lang="en-US"/>
          </a:p>
        </p:txBody>
      </p:sp>
    </p:spTree>
    <p:extLst>
      <p:ext uri="{BB962C8B-B14F-4D97-AF65-F5344CB8AC3E}">
        <p14:creationId xmlns:p14="http://schemas.microsoft.com/office/powerpoint/2010/main" val="106543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Step-by-Step Bid Review Process:</a:t>
            </a:r>
            <a:endParaRPr lang="en-US"/>
          </a:p>
          <a:p>
            <a:endParaRPr lang="en-US"/>
          </a:p>
          <a:p>
            <a:pPr marL="171450" indent="-171450">
              <a:buFont typeface="Arial,Sans-Serif"/>
              <a:buChar char="•"/>
            </a:pPr>
            <a:r>
              <a:rPr lang="en-US" b="1"/>
              <a:t>Bid Review by Program Administrator</a:t>
            </a:r>
            <a:r>
              <a:rPr lang="en-US"/>
              <a:t>: In the first step, the Program Administrator reviews all submitted bids. This includes verifying that the facility address is correct, ensuring the facility is not already enrolled in the SREC Delaware program, and confirming that the SREC commitment is reasonable based on the system size.</a:t>
            </a:r>
          </a:p>
          <a:p>
            <a:pPr marL="171450" indent="-171450">
              <a:buFont typeface="Arial,Sans-Serif"/>
              <a:buChar char="•"/>
              <a:defRPr/>
            </a:pPr>
            <a:r>
              <a:rPr lang="en-US" b="1"/>
              <a:t>Bid Sorting</a:t>
            </a:r>
            <a:r>
              <a:rPr lang="en-US"/>
              <a:t>: Next, a computer </a:t>
            </a:r>
            <a:r>
              <a:rPr lang="en-US" i="0" u="none" strike="noStrike" baseline="0"/>
              <a:t>sorts </a:t>
            </a:r>
            <a:r>
              <a:rPr lang="en-US"/>
              <a:t>all the </a:t>
            </a:r>
            <a:r>
              <a:rPr lang="en-US" i="0" u="none" strike="noStrike" baseline="0"/>
              <a:t>bids </a:t>
            </a:r>
            <a:r>
              <a:rPr lang="en-US"/>
              <a:t>from lowest </a:t>
            </a:r>
            <a:r>
              <a:rPr lang="en-US" i="0" u="none" strike="noStrike" baseline="0"/>
              <a:t>to </a:t>
            </a:r>
            <a:r>
              <a:rPr lang="en-US"/>
              <a:t>highest within </a:t>
            </a:r>
            <a:r>
              <a:rPr lang="en-US" i="0" u="none" strike="noStrike" baseline="0"/>
              <a:t>each tier</a:t>
            </a:r>
            <a:r>
              <a:rPr lang="en-US"/>
              <a:t>.</a:t>
            </a:r>
          </a:p>
          <a:p>
            <a:pPr marL="171450" indent="-171450">
              <a:buFont typeface="Arial,Sans-Serif"/>
              <a:buChar char="•"/>
            </a:pPr>
            <a:r>
              <a:rPr lang="en-US" b="1"/>
              <a:t>Contract Awards</a:t>
            </a:r>
            <a:r>
              <a:rPr lang="en-US"/>
              <a:t>: Finally, the lowest </a:t>
            </a:r>
            <a:r>
              <a:rPr lang="en-US" i="0" u="none" strike="noStrike" baseline="0"/>
              <a:t>bids in each tier are awarded contracts</a:t>
            </a:r>
            <a:r>
              <a:rPr lang="en-US"/>
              <a:t>, ensuring that the most cost-effective bids are selected.</a:t>
            </a:r>
          </a:p>
        </p:txBody>
      </p:sp>
      <p:sp>
        <p:nvSpPr>
          <p:cNvPr id="4" name="Slide Number Placeholder 3"/>
          <p:cNvSpPr>
            <a:spLocks noGrp="1"/>
          </p:cNvSpPr>
          <p:nvPr>
            <p:ph type="sldNum" sz="quarter" idx="5"/>
          </p:nvPr>
        </p:nvSpPr>
        <p:spPr/>
        <p:txBody>
          <a:bodyPr/>
          <a:lstStyle/>
          <a:p>
            <a:fld id="{24F47056-819C-4751-B9BC-BC60FD95B2D7}" type="slidenum">
              <a:rPr lang="en-US" smtClean="0"/>
              <a:t>9</a:t>
            </a:fld>
            <a:endParaRPr lang="en-US"/>
          </a:p>
        </p:txBody>
      </p:sp>
    </p:spTree>
    <p:extLst>
      <p:ext uri="{BB962C8B-B14F-4D97-AF65-F5344CB8AC3E}">
        <p14:creationId xmlns:p14="http://schemas.microsoft.com/office/powerpoint/2010/main" val="319945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Handling Bid Ties in the SREC Procurement Process:</a:t>
            </a:r>
            <a:endParaRPr lang="en-US"/>
          </a:p>
          <a:p>
            <a:endParaRPr lang="en-US"/>
          </a:p>
          <a:p>
            <a:r>
              <a:rPr lang="en-US"/>
              <a:t>Occasionally, a tie can occur when multiple bids at the same price oversubscribe a tier. This means that two or more bids at the same price are competing for the final spot within that tier.</a:t>
            </a:r>
          </a:p>
          <a:p>
            <a:r>
              <a:rPr lang="en-US"/>
              <a:t>To minimize the chance of a tie, bids can be submitted in dollars and cents. Although tie scenarios have been rare, here’s how they will be managed if they do happen:</a:t>
            </a:r>
          </a:p>
          <a:p>
            <a:endParaRPr lang="en-US"/>
          </a:p>
          <a:p>
            <a:r>
              <a:rPr lang="en-US" b="1"/>
              <a:t>Tie Scenario</a:t>
            </a:r>
            <a:r>
              <a:rPr lang="en-US"/>
              <a:t>: If multiple bids at the same price oversubscribe a tier, the following steps are taken:</a:t>
            </a:r>
            <a:endParaRPr lang="en-US">
              <a:cs typeface="Calibri" panose="020F0502020204030204"/>
            </a:endParaRPr>
          </a:p>
          <a:p>
            <a:pPr marL="742950" lvl="1" indent="-285750">
              <a:buFont typeface="Arial,Sans-Serif"/>
              <a:buChar char="•"/>
            </a:pPr>
            <a:r>
              <a:rPr lang="en-US"/>
              <a:t>Systems that utilize Delaware labor and/or Delaware parts are prioritized and will be selected over those without these bonuses.</a:t>
            </a:r>
          </a:p>
          <a:p>
            <a:pPr marL="742950" lvl="1" indent="-285750">
              <a:buFont typeface="Arial,Sans-Serif"/>
              <a:buChar char="•"/>
            </a:pPr>
            <a:r>
              <a:rPr lang="en-US"/>
              <a:t>If a tie still exists, the tied systems may be asked to submit revised bids.</a:t>
            </a:r>
          </a:p>
          <a:p>
            <a:endParaRPr lang="en-US" b="1"/>
          </a:p>
          <a:p>
            <a:r>
              <a:rPr lang="en-US" b="1"/>
              <a:t>Next Steps</a:t>
            </a:r>
            <a:r>
              <a:rPr lang="en-US"/>
              <a:t>: If you need to rebid due to a tie, we will reach out to you directly with instructions.</a:t>
            </a:r>
            <a:endParaRPr lang="en-US">
              <a:cs typeface="Calibri" panose="020F0502020204030204"/>
            </a:endParaRPr>
          </a:p>
          <a:p>
            <a:endParaRPr lang="en-US"/>
          </a:p>
          <a:p>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10</a:t>
            </a:fld>
            <a:endParaRPr lang="en-US"/>
          </a:p>
        </p:txBody>
      </p:sp>
    </p:spTree>
    <p:extLst>
      <p:ext uri="{BB962C8B-B14F-4D97-AF65-F5344CB8AC3E}">
        <p14:creationId xmlns:p14="http://schemas.microsoft.com/office/powerpoint/2010/main" val="208032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DC48-F787-6F2B-6F29-1ABEB5456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069B4-5BA2-AFE5-20A8-472CF33AD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B6477-2AC9-DB7F-2F61-B43C7FAD1F99}"/>
              </a:ext>
            </a:extLst>
          </p:cNvPr>
          <p:cNvSpPr>
            <a:spLocks noGrp="1"/>
          </p:cNvSpPr>
          <p:nvPr>
            <p:ph type="dt" sz="half" idx="10"/>
          </p:nvPr>
        </p:nvSpPr>
        <p:spPr/>
        <p:txBody>
          <a:bodyPr/>
          <a:lstStyle/>
          <a:p>
            <a:fld id="{4985D15E-702C-48A4-B757-D6A85FC52956}" type="datetime1">
              <a:rPr lang="en-US" smtClean="0"/>
              <a:t>10/21/2024</a:t>
            </a:fld>
            <a:endParaRPr lang="en-US"/>
          </a:p>
        </p:txBody>
      </p:sp>
      <p:sp>
        <p:nvSpPr>
          <p:cNvPr id="5" name="Footer Placeholder 4">
            <a:extLst>
              <a:ext uri="{FF2B5EF4-FFF2-40B4-BE49-F238E27FC236}">
                <a16:creationId xmlns:a16="http://schemas.microsoft.com/office/drawing/2014/main" id="{74165937-DF6C-1CC8-D331-53F01260A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25285-F715-797D-742B-57BD57F0D71C}"/>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66493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BA8-E7A5-D5F2-826A-F0C3EC84D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889B-E10A-CDF0-1942-2BEBE5B52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0662-C29C-7DDB-2F5E-1BD1F4FABCE7}"/>
              </a:ext>
            </a:extLst>
          </p:cNvPr>
          <p:cNvSpPr>
            <a:spLocks noGrp="1"/>
          </p:cNvSpPr>
          <p:nvPr>
            <p:ph type="dt" sz="half" idx="10"/>
          </p:nvPr>
        </p:nvSpPr>
        <p:spPr/>
        <p:txBody>
          <a:bodyPr/>
          <a:lstStyle/>
          <a:p>
            <a:fld id="{FCD55205-4B1F-441F-991A-4D05673E0547}" type="datetime1">
              <a:rPr lang="en-US" smtClean="0"/>
              <a:t>10/21/2024</a:t>
            </a:fld>
            <a:endParaRPr lang="en-US"/>
          </a:p>
        </p:txBody>
      </p:sp>
      <p:sp>
        <p:nvSpPr>
          <p:cNvPr id="5" name="Footer Placeholder 4">
            <a:extLst>
              <a:ext uri="{FF2B5EF4-FFF2-40B4-BE49-F238E27FC236}">
                <a16:creationId xmlns:a16="http://schemas.microsoft.com/office/drawing/2014/main" id="{BA36BF6B-93BE-BBCB-A2DE-62E288881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4CD04-50A4-7071-3097-D879162BEDCB}"/>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0209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6B2A5-D97E-36C1-9151-A6F0A4FF4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6C384-4AAF-5DF7-7CA3-2735305CC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F44EC-4742-D8CB-46FC-21BA2EB9A8BB}"/>
              </a:ext>
            </a:extLst>
          </p:cNvPr>
          <p:cNvSpPr>
            <a:spLocks noGrp="1"/>
          </p:cNvSpPr>
          <p:nvPr>
            <p:ph type="dt" sz="half" idx="10"/>
          </p:nvPr>
        </p:nvSpPr>
        <p:spPr/>
        <p:txBody>
          <a:bodyPr/>
          <a:lstStyle/>
          <a:p>
            <a:fld id="{6C4C7034-F497-4318-923B-E789D9771C66}" type="datetime1">
              <a:rPr lang="en-US" smtClean="0"/>
              <a:t>10/21/2024</a:t>
            </a:fld>
            <a:endParaRPr lang="en-US"/>
          </a:p>
        </p:txBody>
      </p:sp>
      <p:sp>
        <p:nvSpPr>
          <p:cNvPr id="5" name="Footer Placeholder 4">
            <a:extLst>
              <a:ext uri="{FF2B5EF4-FFF2-40B4-BE49-F238E27FC236}">
                <a16:creationId xmlns:a16="http://schemas.microsoft.com/office/drawing/2014/main" id="{0E192406-B92C-B150-7774-B85B5E65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F3465-B53E-CC7A-7CC3-1B062BB80C59}"/>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07614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DDAE-78E4-2196-72C5-006E1B674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6266A-0FDA-1261-77D7-1E2E8AA11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3A025-3CBF-4D83-13BA-8B6D57CA3D98}"/>
              </a:ext>
            </a:extLst>
          </p:cNvPr>
          <p:cNvSpPr>
            <a:spLocks noGrp="1"/>
          </p:cNvSpPr>
          <p:nvPr>
            <p:ph type="dt" sz="half" idx="10"/>
          </p:nvPr>
        </p:nvSpPr>
        <p:spPr/>
        <p:txBody>
          <a:bodyPr/>
          <a:lstStyle/>
          <a:p>
            <a:fld id="{9C4CB107-A105-466A-BF7C-519EC9EDF55F}" type="datetime1">
              <a:rPr lang="en-US" smtClean="0"/>
              <a:t>10/21/2024</a:t>
            </a:fld>
            <a:endParaRPr lang="en-US"/>
          </a:p>
        </p:txBody>
      </p:sp>
      <p:sp>
        <p:nvSpPr>
          <p:cNvPr id="5" name="Footer Placeholder 4">
            <a:extLst>
              <a:ext uri="{FF2B5EF4-FFF2-40B4-BE49-F238E27FC236}">
                <a16:creationId xmlns:a16="http://schemas.microsoft.com/office/drawing/2014/main" id="{C1FDDB57-47E1-EC41-0A6A-95CCC4611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0F747-9D92-08DC-7611-7123801184C3}"/>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07670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92E4-A9C6-073A-58CA-0AFF1BC9E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DBA15-0B85-AD3E-89F2-F6A53FDFF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FE27C-9740-F48E-08C3-7C20F6ADDCB8}"/>
              </a:ext>
            </a:extLst>
          </p:cNvPr>
          <p:cNvSpPr>
            <a:spLocks noGrp="1"/>
          </p:cNvSpPr>
          <p:nvPr>
            <p:ph type="dt" sz="half" idx="10"/>
          </p:nvPr>
        </p:nvSpPr>
        <p:spPr/>
        <p:txBody>
          <a:bodyPr/>
          <a:lstStyle/>
          <a:p>
            <a:fld id="{58F5CCD0-916F-4668-8762-5403441FEAEC}" type="datetime1">
              <a:rPr lang="en-US" smtClean="0"/>
              <a:t>10/21/2024</a:t>
            </a:fld>
            <a:endParaRPr lang="en-US"/>
          </a:p>
        </p:txBody>
      </p:sp>
      <p:sp>
        <p:nvSpPr>
          <p:cNvPr id="5" name="Footer Placeholder 4">
            <a:extLst>
              <a:ext uri="{FF2B5EF4-FFF2-40B4-BE49-F238E27FC236}">
                <a16:creationId xmlns:a16="http://schemas.microsoft.com/office/drawing/2014/main" id="{814F3A9B-C494-8C63-C3A5-ED289BFA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9EE48-4E97-F4BE-22C7-CE5FF8C0B94E}"/>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3445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76B0-B255-787D-36EC-CC931FF77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E2280-0867-186D-94E5-4B3A9E224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BFD7-B84F-491D-D513-942E20398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784195-B802-FA8B-6D05-54EA87238010}"/>
              </a:ext>
            </a:extLst>
          </p:cNvPr>
          <p:cNvSpPr>
            <a:spLocks noGrp="1"/>
          </p:cNvSpPr>
          <p:nvPr>
            <p:ph type="dt" sz="half" idx="10"/>
          </p:nvPr>
        </p:nvSpPr>
        <p:spPr/>
        <p:txBody>
          <a:bodyPr/>
          <a:lstStyle/>
          <a:p>
            <a:fld id="{F72C2BCA-24BB-4DD5-AF8F-DFD08759A12C}" type="datetime1">
              <a:rPr lang="en-US" smtClean="0"/>
              <a:t>10/21/2024</a:t>
            </a:fld>
            <a:endParaRPr lang="en-US"/>
          </a:p>
        </p:txBody>
      </p:sp>
      <p:sp>
        <p:nvSpPr>
          <p:cNvPr id="6" name="Footer Placeholder 5">
            <a:extLst>
              <a:ext uri="{FF2B5EF4-FFF2-40B4-BE49-F238E27FC236}">
                <a16:creationId xmlns:a16="http://schemas.microsoft.com/office/drawing/2014/main" id="{1EA3180D-FD1D-12ED-DFF2-AF2BE102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ECB2F-C28C-ECA1-A9EF-8208EEADBDDD}"/>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677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7203-540A-A8FE-187F-C97E6B8480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C8947D-A8CA-F851-F310-4619681B8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44061-8F34-1C5C-21FD-D00831CCB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ABD9A8-3B40-BE9D-A10F-D9B5CAD091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A106E-E875-EA2D-DADB-8070D26A6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3DF78-48DC-902C-B314-A83FC29EF1A7}"/>
              </a:ext>
            </a:extLst>
          </p:cNvPr>
          <p:cNvSpPr>
            <a:spLocks noGrp="1"/>
          </p:cNvSpPr>
          <p:nvPr>
            <p:ph type="dt" sz="half" idx="10"/>
          </p:nvPr>
        </p:nvSpPr>
        <p:spPr/>
        <p:txBody>
          <a:bodyPr/>
          <a:lstStyle/>
          <a:p>
            <a:fld id="{6D490313-650F-4B1D-BE3E-8F3B2F09424F}" type="datetime1">
              <a:rPr lang="en-US" smtClean="0"/>
              <a:t>10/21/2024</a:t>
            </a:fld>
            <a:endParaRPr lang="en-US"/>
          </a:p>
        </p:txBody>
      </p:sp>
      <p:sp>
        <p:nvSpPr>
          <p:cNvPr id="8" name="Footer Placeholder 7">
            <a:extLst>
              <a:ext uri="{FF2B5EF4-FFF2-40B4-BE49-F238E27FC236}">
                <a16:creationId xmlns:a16="http://schemas.microsoft.com/office/drawing/2014/main" id="{62B2E8BD-BE49-F160-1CFE-1F8B4BB4F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0904C-75E4-979B-5206-8847311E6BCB}"/>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84391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EB83-9BB7-B1FD-35D9-D743153D2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659BE-0B1C-FB59-2D4E-8A02D51F349C}"/>
              </a:ext>
            </a:extLst>
          </p:cNvPr>
          <p:cNvSpPr>
            <a:spLocks noGrp="1"/>
          </p:cNvSpPr>
          <p:nvPr>
            <p:ph type="dt" sz="half" idx="10"/>
          </p:nvPr>
        </p:nvSpPr>
        <p:spPr/>
        <p:txBody>
          <a:bodyPr/>
          <a:lstStyle/>
          <a:p>
            <a:fld id="{20B39BBF-760F-4301-9EAF-E6635B173BDA}" type="datetime1">
              <a:rPr lang="en-US" smtClean="0"/>
              <a:t>10/21/2024</a:t>
            </a:fld>
            <a:endParaRPr lang="en-US"/>
          </a:p>
        </p:txBody>
      </p:sp>
      <p:sp>
        <p:nvSpPr>
          <p:cNvPr id="4" name="Footer Placeholder 3">
            <a:extLst>
              <a:ext uri="{FF2B5EF4-FFF2-40B4-BE49-F238E27FC236}">
                <a16:creationId xmlns:a16="http://schemas.microsoft.com/office/drawing/2014/main" id="{21EE0C81-A2C2-BDC9-AD9C-B61A70BAEC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E60D6-92C9-4C0F-9038-DA04A255D780}"/>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248456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C4908-0899-9740-B7CF-56845B346539}"/>
              </a:ext>
            </a:extLst>
          </p:cNvPr>
          <p:cNvSpPr>
            <a:spLocks noGrp="1"/>
          </p:cNvSpPr>
          <p:nvPr>
            <p:ph type="dt" sz="half" idx="10"/>
          </p:nvPr>
        </p:nvSpPr>
        <p:spPr/>
        <p:txBody>
          <a:bodyPr/>
          <a:lstStyle/>
          <a:p>
            <a:fld id="{E4D7B142-FF20-4A95-919B-86B8B2F7136B}" type="datetime1">
              <a:rPr lang="en-US" smtClean="0"/>
              <a:t>10/21/2024</a:t>
            </a:fld>
            <a:endParaRPr lang="en-US"/>
          </a:p>
        </p:txBody>
      </p:sp>
      <p:sp>
        <p:nvSpPr>
          <p:cNvPr id="3" name="Footer Placeholder 2">
            <a:extLst>
              <a:ext uri="{FF2B5EF4-FFF2-40B4-BE49-F238E27FC236}">
                <a16:creationId xmlns:a16="http://schemas.microsoft.com/office/drawing/2014/main" id="{43A1908B-AFEA-DE1C-8B66-E1EE314F6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E5FA38-DDD2-DB6C-ACC8-BAEAC1C7F092}"/>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48453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F0A4-AD87-3DA4-4794-8D16A2FE6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4BD60-4C5F-64B3-F51A-7C84868FE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6FC8B-E8A7-F09E-6A6F-7BD68211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ACD91-B94F-BE98-AD9C-C49A3260127F}"/>
              </a:ext>
            </a:extLst>
          </p:cNvPr>
          <p:cNvSpPr>
            <a:spLocks noGrp="1"/>
          </p:cNvSpPr>
          <p:nvPr>
            <p:ph type="dt" sz="half" idx="10"/>
          </p:nvPr>
        </p:nvSpPr>
        <p:spPr/>
        <p:txBody>
          <a:bodyPr/>
          <a:lstStyle/>
          <a:p>
            <a:fld id="{073F1A08-5A26-4A13-9F66-681413E6238C}" type="datetime1">
              <a:rPr lang="en-US" smtClean="0"/>
              <a:t>10/21/2024</a:t>
            </a:fld>
            <a:endParaRPr lang="en-US"/>
          </a:p>
        </p:txBody>
      </p:sp>
      <p:sp>
        <p:nvSpPr>
          <p:cNvPr id="6" name="Footer Placeholder 5">
            <a:extLst>
              <a:ext uri="{FF2B5EF4-FFF2-40B4-BE49-F238E27FC236}">
                <a16:creationId xmlns:a16="http://schemas.microsoft.com/office/drawing/2014/main" id="{7C896D46-A573-5EF3-47C8-E7EB780EF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7C46C-3492-786C-3E71-5B4735E27477}"/>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252901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94BA-126E-7654-4DB0-870EA97CD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A9748D-FF56-53E6-D814-67BFC1FCF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0218D-9CE4-A4CE-EEF2-32EA26835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64B6A-564D-B8F3-CDB8-1E23CF29B884}"/>
              </a:ext>
            </a:extLst>
          </p:cNvPr>
          <p:cNvSpPr>
            <a:spLocks noGrp="1"/>
          </p:cNvSpPr>
          <p:nvPr>
            <p:ph type="dt" sz="half" idx="10"/>
          </p:nvPr>
        </p:nvSpPr>
        <p:spPr/>
        <p:txBody>
          <a:bodyPr/>
          <a:lstStyle/>
          <a:p>
            <a:fld id="{759270DB-8E10-4A80-9821-2F70563DE522}" type="datetime1">
              <a:rPr lang="en-US" smtClean="0"/>
              <a:t>10/21/2024</a:t>
            </a:fld>
            <a:endParaRPr lang="en-US"/>
          </a:p>
        </p:txBody>
      </p:sp>
      <p:sp>
        <p:nvSpPr>
          <p:cNvPr id="6" name="Footer Placeholder 5">
            <a:extLst>
              <a:ext uri="{FF2B5EF4-FFF2-40B4-BE49-F238E27FC236}">
                <a16:creationId xmlns:a16="http://schemas.microsoft.com/office/drawing/2014/main" id="{85CAEDED-B79F-4CF8-660E-ED83D1198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C33D1-9684-6FB7-3C0F-36C59B7468B4}"/>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72821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72063-4217-6D14-D9FE-EBBB067AF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A2EB5-E052-D3ED-87AA-2BED1B364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E9318-AD18-8506-5DAB-C22EF36E8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5DA18-EDED-49E8-BA80-5E5F50C5316B}" type="datetime1">
              <a:rPr lang="en-US" smtClean="0"/>
              <a:t>10/21/2024</a:t>
            </a:fld>
            <a:endParaRPr lang="en-US"/>
          </a:p>
        </p:txBody>
      </p:sp>
      <p:sp>
        <p:nvSpPr>
          <p:cNvPr id="5" name="Footer Placeholder 4">
            <a:extLst>
              <a:ext uri="{FF2B5EF4-FFF2-40B4-BE49-F238E27FC236}">
                <a16:creationId xmlns:a16="http://schemas.microsoft.com/office/drawing/2014/main" id="{2450E13C-77EC-A143-3670-3DBCDC5A7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22ABD-296A-CB84-1D91-BC744DAE5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EB414-9B9B-47A2-A671-3191F70CAAA6}" type="slidenum">
              <a:rPr lang="en-US" smtClean="0"/>
              <a:t>‹#›</a:t>
            </a:fld>
            <a:endParaRPr lang="en-US"/>
          </a:p>
        </p:txBody>
      </p:sp>
    </p:spTree>
    <p:extLst>
      <p:ext uri="{BB962C8B-B14F-4D97-AF65-F5344CB8AC3E}">
        <p14:creationId xmlns:p14="http://schemas.microsoft.com/office/powerpoint/2010/main" val="19988793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5_4FC0EFB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srecdelaware.com/"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17_D6B97EA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ustomerservice@srecdelaware.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srecdelawar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5020-3BC9-F52E-AF55-205D070090E7}"/>
              </a:ext>
            </a:extLst>
          </p:cNvPr>
          <p:cNvSpPr>
            <a:spLocks noGrp="1"/>
          </p:cNvSpPr>
          <p:nvPr>
            <p:ph type="ctrTitle"/>
          </p:nvPr>
        </p:nvSpPr>
        <p:spPr>
          <a:xfrm>
            <a:off x="1524000" y="4354271"/>
            <a:ext cx="9144000" cy="843695"/>
          </a:xfrm>
        </p:spPr>
        <p:txBody>
          <a:bodyPr>
            <a:normAutofit/>
          </a:bodyPr>
          <a:lstStyle/>
          <a:p>
            <a:r>
              <a:rPr lang="en-US" sz="4800">
                <a:solidFill>
                  <a:srgbClr val="DD4000"/>
                </a:solidFill>
                <a:latin typeface="Work Sans Black"/>
              </a:rPr>
              <a:t>2024</a:t>
            </a:r>
            <a:r>
              <a:rPr lang="en-US" sz="4800" i="0" u="none" strike="noStrike" baseline="0">
                <a:solidFill>
                  <a:srgbClr val="DD4000"/>
                </a:solidFill>
                <a:latin typeface="Work Sans Black"/>
              </a:rPr>
              <a:t> Procurement</a:t>
            </a:r>
            <a:endParaRPr lang="en-US" sz="4800">
              <a:solidFill>
                <a:schemeClr val="accent5"/>
              </a:solidFill>
              <a:latin typeface="Work Sans Black"/>
            </a:endParaRPr>
          </a:p>
        </p:txBody>
      </p:sp>
      <p:sp>
        <p:nvSpPr>
          <p:cNvPr id="8" name="Slide Number Placeholder 7">
            <a:extLst>
              <a:ext uri="{FF2B5EF4-FFF2-40B4-BE49-F238E27FC236}">
                <a16:creationId xmlns:a16="http://schemas.microsoft.com/office/drawing/2014/main" id="{1DB5F249-FD0F-63E1-1B8E-F45F71304066}"/>
              </a:ext>
            </a:extLst>
          </p:cNvPr>
          <p:cNvSpPr>
            <a:spLocks noGrp="1"/>
          </p:cNvSpPr>
          <p:nvPr>
            <p:ph type="sldNum" sz="quarter" idx="12"/>
          </p:nvPr>
        </p:nvSpPr>
        <p:spPr/>
        <p:txBody>
          <a:bodyPr/>
          <a:lstStyle/>
          <a:p>
            <a:fld id="{FDFEB414-9B9B-47A2-A671-3191F70CAAA6}" type="slidenum">
              <a:rPr lang="en-US" smtClean="0"/>
              <a:t>1</a:t>
            </a:fld>
            <a:endParaRPr lang="en-US"/>
          </a:p>
        </p:txBody>
      </p:sp>
      <p:pic>
        <p:nvPicPr>
          <p:cNvPr id="16" name="Picture 15" descr="Logo&#10;&#10;Description automatically generated">
            <a:extLst>
              <a:ext uri="{FF2B5EF4-FFF2-40B4-BE49-F238E27FC236}">
                <a16:creationId xmlns:a16="http://schemas.microsoft.com/office/drawing/2014/main" id="{01B8616B-6887-FCEC-41AD-1A39C5992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629" y="5890859"/>
            <a:ext cx="2377442" cy="731520"/>
          </a:xfrm>
          <a:prstGeom prst="rect">
            <a:avLst/>
          </a:prstGeom>
        </p:spPr>
      </p:pic>
      <p:pic>
        <p:nvPicPr>
          <p:cNvPr id="1026" name="Picture 2">
            <a:extLst>
              <a:ext uri="{FF2B5EF4-FFF2-40B4-BE49-F238E27FC236}">
                <a16:creationId xmlns:a16="http://schemas.microsoft.com/office/drawing/2014/main" id="{61F5C885-9B27-FDF1-726C-15D67A16A0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2905928" y="1342266"/>
            <a:ext cx="6380143" cy="26307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Logo">
            <a:extLst>
              <a:ext uri="{FF2B5EF4-FFF2-40B4-BE49-F238E27FC236}">
                <a16:creationId xmlns:a16="http://schemas.microsoft.com/office/drawing/2014/main" id="{EE425D13-D74A-EF8F-0D3C-4F2368B770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E9EE3EA-ADBE-1E82-152A-770A878FEE12}"/>
              </a:ext>
            </a:extLst>
          </p:cNvPr>
          <p:cNvPicPr>
            <a:picLocks noChangeAspect="1"/>
          </p:cNvPicPr>
          <p:nvPr/>
        </p:nvPicPr>
        <p:blipFill>
          <a:blip r:embed="rId5"/>
          <a:stretch>
            <a:fillRect/>
          </a:stretch>
        </p:blipFill>
        <p:spPr>
          <a:xfrm>
            <a:off x="2905928" y="5872311"/>
            <a:ext cx="2414643" cy="750068"/>
          </a:xfrm>
          <a:prstGeom prst="rect">
            <a:avLst/>
          </a:prstGeom>
        </p:spPr>
      </p:pic>
    </p:spTree>
    <p:extLst>
      <p:ext uri="{BB962C8B-B14F-4D97-AF65-F5344CB8AC3E}">
        <p14:creationId xmlns:p14="http://schemas.microsoft.com/office/powerpoint/2010/main" val="206140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246105"/>
            <a:ext cx="10515600" cy="548546"/>
          </a:xfrm>
        </p:spPr>
        <p:txBody>
          <a:bodyPr>
            <a:normAutofit/>
          </a:bodyPr>
          <a:lstStyle/>
          <a:p>
            <a:pPr marL="0" indent="0">
              <a:buNone/>
            </a:pPr>
            <a:r>
              <a:rPr lang="en-US" sz="2200">
                <a:latin typeface="Montserrat" panose="00000500000000000000" pitchFamily="2" charset="0"/>
              </a:rPr>
              <a:t>Tie Scenario: if multiple bids at the same price oversubscribe a tier</a:t>
            </a:r>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10</a:t>
            </a:fld>
            <a:endParaRPr lang="en-US"/>
          </a:p>
        </p:txBody>
      </p:sp>
      <p:grpSp>
        <p:nvGrpSpPr>
          <p:cNvPr id="12" name="Group 11">
            <a:extLst>
              <a:ext uri="{FF2B5EF4-FFF2-40B4-BE49-F238E27FC236}">
                <a16:creationId xmlns:a16="http://schemas.microsoft.com/office/drawing/2014/main" id="{1ABEC7F2-2D3C-44F3-8D16-9BC042616110}"/>
              </a:ext>
            </a:extLst>
          </p:cNvPr>
          <p:cNvGrpSpPr/>
          <p:nvPr/>
        </p:nvGrpSpPr>
        <p:grpSpPr>
          <a:xfrm>
            <a:off x="1598567" y="1674331"/>
            <a:ext cx="9493892" cy="3915319"/>
            <a:chOff x="1598567" y="1878875"/>
            <a:chExt cx="9493892" cy="3915319"/>
          </a:xfrm>
        </p:grpSpPr>
        <p:sp>
          <p:nvSpPr>
            <p:cNvPr id="13" name="Freeform: Shape 12">
              <a:extLst>
                <a:ext uri="{FF2B5EF4-FFF2-40B4-BE49-F238E27FC236}">
                  <a16:creationId xmlns:a16="http://schemas.microsoft.com/office/drawing/2014/main" id="{FB9D6CFB-936E-FDAA-607F-4FF5A747B01A}"/>
                </a:ext>
              </a:extLst>
            </p:cNvPr>
            <p:cNvSpPr/>
            <p:nvPr/>
          </p:nvSpPr>
          <p:spPr>
            <a:xfrm>
              <a:off x="3171052" y="1965274"/>
              <a:ext cx="7920126" cy="548640"/>
            </a:xfrm>
            <a:custGeom>
              <a:avLst/>
              <a:gdLst>
                <a:gd name="connsiteX0" fmla="*/ 92848 w 557074"/>
                <a:gd name="connsiteY0" fmla="*/ 0 h 7920125"/>
                <a:gd name="connsiteX1" fmla="*/ 464226 w 557074"/>
                <a:gd name="connsiteY1" fmla="*/ 0 h 7920125"/>
                <a:gd name="connsiteX2" fmla="*/ 557074 w 557074"/>
                <a:gd name="connsiteY2" fmla="*/ 92848 h 7920125"/>
                <a:gd name="connsiteX3" fmla="*/ 557074 w 557074"/>
                <a:gd name="connsiteY3" fmla="*/ 7920125 h 7920125"/>
                <a:gd name="connsiteX4" fmla="*/ 557074 w 557074"/>
                <a:gd name="connsiteY4" fmla="*/ 7920125 h 7920125"/>
                <a:gd name="connsiteX5" fmla="*/ 0 w 557074"/>
                <a:gd name="connsiteY5" fmla="*/ 7920125 h 7920125"/>
                <a:gd name="connsiteX6" fmla="*/ 0 w 557074"/>
                <a:gd name="connsiteY6" fmla="*/ 7920125 h 7920125"/>
                <a:gd name="connsiteX7" fmla="*/ 0 w 557074"/>
                <a:gd name="connsiteY7" fmla="*/ 92848 h 7920125"/>
                <a:gd name="connsiteX8" fmla="*/ 92848 w 557074"/>
                <a:gd name="connsiteY8" fmla="*/ 0 h 792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74" h="7920125">
                  <a:moveTo>
                    <a:pt x="557074" y="1320059"/>
                  </a:moveTo>
                  <a:lnTo>
                    <a:pt x="557074" y="6600066"/>
                  </a:lnTo>
                  <a:cubicBezTo>
                    <a:pt x="557074" y="7329117"/>
                    <a:pt x="554150" y="7920118"/>
                    <a:pt x="550543" y="7920118"/>
                  </a:cubicBezTo>
                  <a:lnTo>
                    <a:pt x="0" y="7920118"/>
                  </a:lnTo>
                  <a:lnTo>
                    <a:pt x="0" y="7920118"/>
                  </a:lnTo>
                  <a:lnTo>
                    <a:pt x="0" y="7"/>
                  </a:lnTo>
                  <a:lnTo>
                    <a:pt x="0" y="7"/>
                  </a:lnTo>
                  <a:lnTo>
                    <a:pt x="550543" y="7"/>
                  </a:lnTo>
                  <a:cubicBezTo>
                    <a:pt x="554150" y="7"/>
                    <a:pt x="557074" y="591008"/>
                    <a:pt x="557074" y="1320059"/>
                  </a:cubicBezTo>
                  <a:close/>
                </a:path>
              </a:pathLst>
            </a:custGeom>
            <a:solidFill>
              <a:srgbClr val="FFD607"/>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1019" rIns="274844" bIns="151020" numCol="1" spcCol="1270" anchor="ctr" anchorCtr="0">
              <a:noAutofit/>
            </a:bodyPr>
            <a:lstStyle/>
            <a:p>
              <a:pPr marL="171450" lvl="1" indent="-171450" algn="l" defTabSz="711200">
                <a:lnSpc>
                  <a:spcPct val="90000"/>
                </a:lnSpc>
                <a:spcBef>
                  <a:spcPct val="0"/>
                </a:spcBef>
                <a:spcAft>
                  <a:spcPct val="15000"/>
                </a:spcAft>
                <a:buNone/>
              </a:pPr>
              <a:r>
                <a:rPr lang="en-US" sz="1600" i="0" u="none" strike="noStrike" kern="1200" baseline="0">
                  <a:solidFill>
                    <a:schemeClr val="tx1"/>
                  </a:solidFill>
                  <a:latin typeface="Montserrat" panose="00000500000000000000" pitchFamily="2" charset="0"/>
                </a:rPr>
                <a:t>Systems with DE Labor and Parts selected</a:t>
              </a:r>
              <a:endParaRPr lang="en-US" sz="1600" kern="1200"/>
            </a:p>
          </p:txBody>
        </p:sp>
        <p:sp>
          <p:nvSpPr>
            <p:cNvPr id="14" name="Freeform: Shape 13">
              <a:extLst>
                <a:ext uri="{FF2B5EF4-FFF2-40B4-BE49-F238E27FC236}">
                  <a16:creationId xmlns:a16="http://schemas.microsoft.com/office/drawing/2014/main" id="{7380E53B-6A11-50DC-C31C-D1C7536AB4C5}"/>
                </a:ext>
              </a:extLst>
            </p:cNvPr>
            <p:cNvSpPr/>
            <p:nvPr/>
          </p:nvSpPr>
          <p:spPr>
            <a:xfrm>
              <a:off x="1598567" y="1878875"/>
              <a:ext cx="1312426" cy="726802"/>
            </a:xfrm>
            <a:custGeom>
              <a:avLst/>
              <a:gdLst>
                <a:gd name="connsiteX0" fmla="*/ 0 w 1312426"/>
                <a:gd name="connsiteY0" fmla="*/ 121136 h 726802"/>
                <a:gd name="connsiteX1" fmla="*/ 121136 w 1312426"/>
                <a:gd name="connsiteY1" fmla="*/ 0 h 726802"/>
                <a:gd name="connsiteX2" fmla="*/ 1191290 w 1312426"/>
                <a:gd name="connsiteY2" fmla="*/ 0 h 726802"/>
                <a:gd name="connsiteX3" fmla="*/ 1312426 w 1312426"/>
                <a:gd name="connsiteY3" fmla="*/ 121136 h 726802"/>
                <a:gd name="connsiteX4" fmla="*/ 1312426 w 1312426"/>
                <a:gd name="connsiteY4" fmla="*/ 605666 h 726802"/>
                <a:gd name="connsiteX5" fmla="*/ 1191290 w 1312426"/>
                <a:gd name="connsiteY5" fmla="*/ 726802 h 726802"/>
                <a:gd name="connsiteX6" fmla="*/ 121136 w 1312426"/>
                <a:gd name="connsiteY6" fmla="*/ 726802 h 726802"/>
                <a:gd name="connsiteX7" fmla="*/ 0 w 1312426"/>
                <a:gd name="connsiteY7" fmla="*/ 605666 h 726802"/>
                <a:gd name="connsiteX8" fmla="*/ 0 w 1312426"/>
                <a:gd name="connsiteY8" fmla="*/ 121136 h 7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26" h="726802">
                  <a:moveTo>
                    <a:pt x="0" y="121136"/>
                  </a:moveTo>
                  <a:cubicBezTo>
                    <a:pt x="0" y="54234"/>
                    <a:pt x="54234" y="0"/>
                    <a:pt x="121136" y="0"/>
                  </a:cubicBezTo>
                  <a:lnTo>
                    <a:pt x="1191290" y="0"/>
                  </a:lnTo>
                  <a:cubicBezTo>
                    <a:pt x="1258192" y="0"/>
                    <a:pt x="1312426" y="54234"/>
                    <a:pt x="1312426" y="121136"/>
                  </a:cubicBezTo>
                  <a:lnTo>
                    <a:pt x="1312426" y="605666"/>
                  </a:lnTo>
                  <a:cubicBezTo>
                    <a:pt x="1312426" y="672568"/>
                    <a:pt x="1258192" y="726802"/>
                    <a:pt x="1191290" y="726802"/>
                  </a:cubicBezTo>
                  <a:lnTo>
                    <a:pt x="121136" y="726802"/>
                  </a:lnTo>
                  <a:cubicBezTo>
                    <a:pt x="54234" y="726802"/>
                    <a:pt x="0" y="672568"/>
                    <a:pt x="0" y="605666"/>
                  </a:cubicBezTo>
                  <a:lnTo>
                    <a:pt x="0" y="121136"/>
                  </a:lnTo>
                  <a:close/>
                </a:path>
              </a:pathLst>
            </a:custGeom>
            <a:solidFill>
              <a:srgbClr val="F9A11B"/>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4060" tIns="69770" rIns="104060" bIns="69770" numCol="1" spcCol="1270" anchor="ctr" anchorCtr="0">
              <a:noAutofit/>
            </a:bodyPr>
            <a:lstStyle/>
            <a:p>
              <a:pPr marL="0" lvl="0" indent="0" algn="ctr" defTabSz="800100">
                <a:lnSpc>
                  <a:spcPct val="90000"/>
                </a:lnSpc>
                <a:spcBef>
                  <a:spcPct val="0"/>
                </a:spcBef>
                <a:spcAft>
                  <a:spcPct val="35000"/>
                </a:spcAft>
                <a:buNone/>
              </a:pPr>
              <a:r>
                <a:rPr lang="en-US" sz="1800" i="0" u="none" strike="noStrike" kern="1200" baseline="0">
                  <a:solidFill>
                    <a:schemeClr val="tx1"/>
                  </a:solidFill>
                  <a:latin typeface="Montserrat" panose="00000500000000000000" pitchFamily="2" charset="0"/>
                </a:rPr>
                <a:t>Step 1 </a:t>
              </a:r>
              <a:endParaRPr lang="en-US" sz="1800" kern="1200">
                <a:solidFill>
                  <a:schemeClr val="tx1"/>
                </a:solidFill>
              </a:endParaRPr>
            </a:p>
          </p:txBody>
        </p:sp>
        <p:sp>
          <p:nvSpPr>
            <p:cNvPr id="15" name="Freeform: Shape 14">
              <a:extLst>
                <a:ext uri="{FF2B5EF4-FFF2-40B4-BE49-F238E27FC236}">
                  <a16:creationId xmlns:a16="http://schemas.microsoft.com/office/drawing/2014/main" id="{BC697B82-A33C-1343-2060-BB2DDA769F43}"/>
                </a:ext>
              </a:extLst>
            </p:cNvPr>
            <p:cNvSpPr/>
            <p:nvPr/>
          </p:nvSpPr>
          <p:spPr>
            <a:xfrm>
              <a:off x="3169631" y="2722615"/>
              <a:ext cx="7920125" cy="640080"/>
            </a:xfrm>
            <a:custGeom>
              <a:avLst/>
              <a:gdLst>
                <a:gd name="connsiteX0" fmla="*/ 111950 w 671687"/>
                <a:gd name="connsiteY0" fmla="*/ 0 h 7920125"/>
                <a:gd name="connsiteX1" fmla="*/ 559737 w 671687"/>
                <a:gd name="connsiteY1" fmla="*/ 0 h 7920125"/>
                <a:gd name="connsiteX2" fmla="*/ 671687 w 671687"/>
                <a:gd name="connsiteY2" fmla="*/ 111950 h 7920125"/>
                <a:gd name="connsiteX3" fmla="*/ 671687 w 671687"/>
                <a:gd name="connsiteY3" fmla="*/ 7920125 h 7920125"/>
                <a:gd name="connsiteX4" fmla="*/ 671687 w 671687"/>
                <a:gd name="connsiteY4" fmla="*/ 7920125 h 7920125"/>
                <a:gd name="connsiteX5" fmla="*/ 0 w 671687"/>
                <a:gd name="connsiteY5" fmla="*/ 7920125 h 7920125"/>
                <a:gd name="connsiteX6" fmla="*/ 0 w 671687"/>
                <a:gd name="connsiteY6" fmla="*/ 7920125 h 7920125"/>
                <a:gd name="connsiteX7" fmla="*/ 0 w 671687"/>
                <a:gd name="connsiteY7" fmla="*/ 111950 h 7920125"/>
                <a:gd name="connsiteX8" fmla="*/ 111950 w 671687"/>
                <a:gd name="connsiteY8" fmla="*/ 0 h 792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687" h="7920125">
                  <a:moveTo>
                    <a:pt x="671687" y="1320046"/>
                  </a:moveTo>
                  <a:lnTo>
                    <a:pt x="671687" y="6600079"/>
                  </a:lnTo>
                  <a:cubicBezTo>
                    <a:pt x="671687" y="7329117"/>
                    <a:pt x="667436" y="7920125"/>
                    <a:pt x="662193" y="7920125"/>
                  </a:cubicBezTo>
                  <a:lnTo>
                    <a:pt x="0" y="7920125"/>
                  </a:lnTo>
                  <a:lnTo>
                    <a:pt x="0" y="7920125"/>
                  </a:lnTo>
                  <a:lnTo>
                    <a:pt x="0" y="0"/>
                  </a:lnTo>
                  <a:lnTo>
                    <a:pt x="0" y="0"/>
                  </a:lnTo>
                  <a:lnTo>
                    <a:pt x="662193" y="0"/>
                  </a:lnTo>
                  <a:cubicBezTo>
                    <a:pt x="667436" y="0"/>
                    <a:pt x="671687" y="591008"/>
                    <a:pt x="671687" y="1320046"/>
                  </a:cubicBezTo>
                  <a:close/>
                </a:path>
              </a:pathLst>
            </a:custGeom>
            <a:solidFill>
              <a:srgbClr val="FFD607"/>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6613" rIns="280438" bIns="156615" numCol="1" spcCol="1270" anchor="ctr" anchorCtr="0">
              <a:noAutofit/>
            </a:bodyPr>
            <a:lstStyle/>
            <a:p>
              <a:pPr marL="171450" lvl="1" indent="-171450" algn="l" defTabSz="711200">
                <a:lnSpc>
                  <a:spcPct val="90000"/>
                </a:lnSpc>
                <a:spcBef>
                  <a:spcPct val="0"/>
                </a:spcBef>
                <a:spcAft>
                  <a:spcPct val="15000"/>
                </a:spcAft>
                <a:buNone/>
              </a:pPr>
              <a:r>
                <a:rPr lang="en-US" sz="1600" i="0" u="none" strike="noStrike" kern="1200" baseline="0">
                  <a:solidFill>
                    <a:schemeClr val="tx1"/>
                  </a:solidFill>
                  <a:latin typeface="Montserrat" panose="00000500000000000000" pitchFamily="2" charset="0"/>
                </a:rPr>
                <a:t>If tie remains, winner determined by lottery among DE labor and parts systems only</a:t>
              </a:r>
              <a:endParaRPr lang="en-US" sz="1600" kern="1200"/>
            </a:p>
          </p:txBody>
        </p:sp>
        <p:sp>
          <p:nvSpPr>
            <p:cNvPr id="16" name="Freeform: Shape 15">
              <a:extLst>
                <a:ext uri="{FF2B5EF4-FFF2-40B4-BE49-F238E27FC236}">
                  <a16:creationId xmlns:a16="http://schemas.microsoft.com/office/drawing/2014/main" id="{0A4463A5-1589-6E20-EC20-D5AC6D706DA0}"/>
                </a:ext>
              </a:extLst>
            </p:cNvPr>
            <p:cNvSpPr/>
            <p:nvPr/>
          </p:nvSpPr>
          <p:spPr>
            <a:xfrm>
              <a:off x="1598567" y="2679253"/>
              <a:ext cx="1312426" cy="726802"/>
            </a:xfrm>
            <a:custGeom>
              <a:avLst/>
              <a:gdLst>
                <a:gd name="connsiteX0" fmla="*/ 0 w 1312426"/>
                <a:gd name="connsiteY0" fmla="*/ 121136 h 726802"/>
                <a:gd name="connsiteX1" fmla="*/ 121136 w 1312426"/>
                <a:gd name="connsiteY1" fmla="*/ 0 h 726802"/>
                <a:gd name="connsiteX2" fmla="*/ 1191290 w 1312426"/>
                <a:gd name="connsiteY2" fmla="*/ 0 h 726802"/>
                <a:gd name="connsiteX3" fmla="*/ 1312426 w 1312426"/>
                <a:gd name="connsiteY3" fmla="*/ 121136 h 726802"/>
                <a:gd name="connsiteX4" fmla="*/ 1312426 w 1312426"/>
                <a:gd name="connsiteY4" fmla="*/ 605666 h 726802"/>
                <a:gd name="connsiteX5" fmla="*/ 1191290 w 1312426"/>
                <a:gd name="connsiteY5" fmla="*/ 726802 h 726802"/>
                <a:gd name="connsiteX6" fmla="*/ 121136 w 1312426"/>
                <a:gd name="connsiteY6" fmla="*/ 726802 h 726802"/>
                <a:gd name="connsiteX7" fmla="*/ 0 w 1312426"/>
                <a:gd name="connsiteY7" fmla="*/ 605666 h 726802"/>
                <a:gd name="connsiteX8" fmla="*/ 0 w 1312426"/>
                <a:gd name="connsiteY8" fmla="*/ 121136 h 7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26" h="726802">
                  <a:moveTo>
                    <a:pt x="0" y="121136"/>
                  </a:moveTo>
                  <a:cubicBezTo>
                    <a:pt x="0" y="54234"/>
                    <a:pt x="54234" y="0"/>
                    <a:pt x="121136" y="0"/>
                  </a:cubicBezTo>
                  <a:lnTo>
                    <a:pt x="1191290" y="0"/>
                  </a:lnTo>
                  <a:cubicBezTo>
                    <a:pt x="1258192" y="0"/>
                    <a:pt x="1312426" y="54234"/>
                    <a:pt x="1312426" y="121136"/>
                  </a:cubicBezTo>
                  <a:lnTo>
                    <a:pt x="1312426" y="605666"/>
                  </a:lnTo>
                  <a:cubicBezTo>
                    <a:pt x="1312426" y="672568"/>
                    <a:pt x="1258192" y="726802"/>
                    <a:pt x="1191290" y="726802"/>
                  </a:cubicBezTo>
                  <a:lnTo>
                    <a:pt x="121136" y="726802"/>
                  </a:lnTo>
                  <a:cubicBezTo>
                    <a:pt x="54234" y="726802"/>
                    <a:pt x="0" y="672568"/>
                    <a:pt x="0" y="605666"/>
                  </a:cubicBezTo>
                  <a:lnTo>
                    <a:pt x="0" y="121136"/>
                  </a:lnTo>
                  <a:close/>
                </a:path>
              </a:pathLst>
            </a:custGeom>
            <a:solidFill>
              <a:srgbClr val="F9A11B"/>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4060" tIns="69770" rIns="104060" bIns="69770" numCol="1" spcCol="1270" anchor="ctr" anchorCtr="0">
              <a:noAutofit/>
            </a:bodyPr>
            <a:lstStyle/>
            <a:p>
              <a:pPr marL="0" lvl="0" indent="0" algn="ctr" defTabSz="800100">
                <a:lnSpc>
                  <a:spcPct val="90000"/>
                </a:lnSpc>
                <a:spcBef>
                  <a:spcPct val="0"/>
                </a:spcBef>
                <a:spcAft>
                  <a:spcPct val="35000"/>
                </a:spcAft>
                <a:buNone/>
              </a:pPr>
              <a:r>
                <a:rPr lang="en-US" sz="1800" i="0" u="none" strike="noStrike" kern="1200" baseline="0">
                  <a:solidFill>
                    <a:schemeClr val="tx1"/>
                  </a:solidFill>
                  <a:latin typeface="Montserrat" panose="00000500000000000000" pitchFamily="2" charset="0"/>
                </a:rPr>
                <a:t>Step 2 </a:t>
              </a:r>
              <a:endParaRPr lang="en-US" sz="1800" kern="1200"/>
            </a:p>
          </p:txBody>
        </p:sp>
        <p:sp>
          <p:nvSpPr>
            <p:cNvPr id="17" name="Freeform: Shape 16">
              <a:extLst>
                <a:ext uri="{FF2B5EF4-FFF2-40B4-BE49-F238E27FC236}">
                  <a16:creationId xmlns:a16="http://schemas.microsoft.com/office/drawing/2014/main" id="{90A7241B-AEBE-1DF6-57C1-BDBEBF1BC9E6}"/>
                </a:ext>
              </a:extLst>
            </p:cNvPr>
            <p:cNvSpPr/>
            <p:nvPr/>
          </p:nvSpPr>
          <p:spPr>
            <a:xfrm>
              <a:off x="3171052" y="3564381"/>
              <a:ext cx="7918704" cy="548640"/>
            </a:xfrm>
            <a:custGeom>
              <a:avLst/>
              <a:gdLst>
                <a:gd name="connsiteX0" fmla="*/ 132104 w 792610"/>
                <a:gd name="connsiteY0" fmla="*/ 0 h 7912390"/>
                <a:gd name="connsiteX1" fmla="*/ 660506 w 792610"/>
                <a:gd name="connsiteY1" fmla="*/ 0 h 7912390"/>
                <a:gd name="connsiteX2" fmla="*/ 792610 w 792610"/>
                <a:gd name="connsiteY2" fmla="*/ 132104 h 7912390"/>
                <a:gd name="connsiteX3" fmla="*/ 792610 w 792610"/>
                <a:gd name="connsiteY3" fmla="*/ 7912390 h 7912390"/>
                <a:gd name="connsiteX4" fmla="*/ 792610 w 792610"/>
                <a:gd name="connsiteY4" fmla="*/ 7912390 h 7912390"/>
                <a:gd name="connsiteX5" fmla="*/ 0 w 792610"/>
                <a:gd name="connsiteY5" fmla="*/ 7912390 h 7912390"/>
                <a:gd name="connsiteX6" fmla="*/ 0 w 792610"/>
                <a:gd name="connsiteY6" fmla="*/ 7912390 h 7912390"/>
                <a:gd name="connsiteX7" fmla="*/ 0 w 792610"/>
                <a:gd name="connsiteY7" fmla="*/ 132104 h 7912390"/>
                <a:gd name="connsiteX8" fmla="*/ 132104 w 792610"/>
                <a:gd name="connsiteY8" fmla="*/ 0 h 791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610" h="7912390">
                  <a:moveTo>
                    <a:pt x="792610" y="1318755"/>
                  </a:moveTo>
                  <a:lnTo>
                    <a:pt x="792610" y="6593635"/>
                  </a:lnTo>
                  <a:cubicBezTo>
                    <a:pt x="792610" y="7321963"/>
                    <a:pt x="786685" y="7912390"/>
                    <a:pt x="779377" y="7912390"/>
                  </a:cubicBezTo>
                  <a:lnTo>
                    <a:pt x="0" y="7912390"/>
                  </a:lnTo>
                  <a:lnTo>
                    <a:pt x="0" y="7912390"/>
                  </a:lnTo>
                  <a:lnTo>
                    <a:pt x="0" y="0"/>
                  </a:lnTo>
                  <a:lnTo>
                    <a:pt x="0" y="0"/>
                  </a:lnTo>
                  <a:lnTo>
                    <a:pt x="779377" y="0"/>
                  </a:lnTo>
                  <a:cubicBezTo>
                    <a:pt x="786685" y="0"/>
                    <a:pt x="792610" y="590427"/>
                    <a:pt x="792610" y="1318755"/>
                  </a:cubicBezTo>
                  <a:close/>
                </a:path>
              </a:pathLst>
            </a:custGeom>
            <a:solidFill>
              <a:srgbClr val="FFD607"/>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2517" rIns="286342" bIns="162517" numCol="1" spcCol="1270" anchor="ctr" anchorCtr="0">
              <a:noAutofit/>
            </a:bodyPr>
            <a:lstStyle/>
            <a:p>
              <a:pPr marL="171450" lvl="1" indent="-171450" algn="l" defTabSz="711200">
                <a:lnSpc>
                  <a:spcPct val="90000"/>
                </a:lnSpc>
                <a:spcBef>
                  <a:spcPct val="0"/>
                </a:spcBef>
                <a:spcAft>
                  <a:spcPct val="15000"/>
                </a:spcAft>
                <a:buNone/>
              </a:pPr>
              <a:r>
                <a:rPr lang="en-US" sz="1600" i="0" u="none" strike="noStrike" kern="1200" baseline="0">
                  <a:solidFill>
                    <a:schemeClr val="tx1"/>
                  </a:solidFill>
                  <a:latin typeface="Montserrat" panose="00000500000000000000" pitchFamily="2" charset="0"/>
                </a:rPr>
                <a:t>If capacity remains, remaining projects given 5 days to revise their bid</a:t>
              </a:r>
              <a:endParaRPr lang="en-US" sz="1600" kern="1200"/>
            </a:p>
          </p:txBody>
        </p:sp>
        <p:sp>
          <p:nvSpPr>
            <p:cNvPr id="18" name="Freeform: Shape 17">
              <a:extLst>
                <a:ext uri="{FF2B5EF4-FFF2-40B4-BE49-F238E27FC236}">
                  <a16:creationId xmlns:a16="http://schemas.microsoft.com/office/drawing/2014/main" id="{505C8857-C458-CBD8-30EE-CDB0AEDFD02E}"/>
                </a:ext>
              </a:extLst>
            </p:cNvPr>
            <p:cNvSpPr/>
            <p:nvPr/>
          </p:nvSpPr>
          <p:spPr>
            <a:xfrm>
              <a:off x="1598567" y="3475300"/>
              <a:ext cx="1316736" cy="726802"/>
            </a:xfrm>
            <a:custGeom>
              <a:avLst/>
              <a:gdLst>
                <a:gd name="connsiteX0" fmla="*/ 0 w 1311144"/>
                <a:gd name="connsiteY0" fmla="*/ 121136 h 726802"/>
                <a:gd name="connsiteX1" fmla="*/ 121136 w 1311144"/>
                <a:gd name="connsiteY1" fmla="*/ 0 h 726802"/>
                <a:gd name="connsiteX2" fmla="*/ 1190008 w 1311144"/>
                <a:gd name="connsiteY2" fmla="*/ 0 h 726802"/>
                <a:gd name="connsiteX3" fmla="*/ 1311144 w 1311144"/>
                <a:gd name="connsiteY3" fmla="*/ 121136 h 726802"/>
                <a:gd name="connsiteX4" fmla="*/ 1311144 w 1311144"/>
                <a:gd name="connsiteY4" fmla="*/ 605666 h 726802"/>
                <a:gd name="connsiteX5" fmla="*/ 1190008 w 1311144"/>
                <a:gd name="connsiteY5" fmla="*/ 726802 h 726802"/>
                <a:gd name="connsiteX6" fmla="*/ 121136 w 1311144"/>
                <a:gd name="connsiteY6" fmla="*/ 726802 h 726802"/>
                <a:gd name="connsiteX7" fmla="*/ 0 w 1311144"/>
                <a:gd name="connsiteY7" fmla="*/ 605666 h 726802"/>
                <a:gd name="connsiteX8" fmla="*/ 0 w 1311144"/>
                <a:gd name="connsiteY8" fmla="*/ 121136 h 7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144" h="726802">
                  <a:moveTo>
                    <a:pt x="0" y="121136"/>
                  </a:moveTo>
                  <a:cubicBezTo>
                    <a:pt x="0" y="54234"/>
                    <a:pt x="54234" y="0"/>
                    <a:pt x="121136" y="0"/>
                  </a:cubicBezTo>
                  <a:lnTo>
                    <a:pt x="1190008" y="0"/>
                  </a:lnTo>
                  <a:cubicBezTo>
                    <a:pt x="1256910" y="0"/>
                    <a:pt x="1311144" y="54234"/>
                    <a:pt x="1311144" y="121136"/>
                  </a:cubicBezTo>
                  <a:lnTo>
                    <a:pt x="1311144" y="605666"/>
                  </a:lnTo>
                  <a:cubicBezTo>
                    <a:pt x="1311144" y="672568"/>
                    <a:pt x="1256910" y="726802"/>
                    <a:pt x="1190008" y="726802"/>
                  </a:cubicBezTo>
                  <a:lnTo>
                    <a:pt x="121136" y="726802"/>
                  </a:lnTo>
                  <a:cubicBezTo>
                    <a:pt x="54234" y="726802"/>
                    <a:pt x="0" y="672568"/>
                    <a:pt x="0" y="605666"/>
                  </a:cubicBezTo>
                  <a:lnTo>
                    <a:pt x="0" y="121136"/>
                  </a:lnTo>
                  <a:close/>
                </a:path>
              </a:pathLst>
            </a:custGeom>
            <a:solidFill>
              <a:srgbClr val="F9A11B"/>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4060" tIns="69770" rIns="104060" bIns="69770" numCol="1" spcCol="1270" anchor="ctr" anchorCtr="0">
              <a:noAutofit/>
            </a:bodyPr>
            <a:lstStyle/>
            <a:p>
              <a:pPr marL="0" lvl="0" indent="0" algn="ctr" defTabSz="800100">
                <a:lnSpc>
                  <a:spcPct val="90000"/>
                </a:lnSpc>
                <a:spcBef>
                  <a:spcPct val="0"/>
                </a:spcBef>
                <a:spcAft>
                  <a:spcPct val="35000"/>
                </a:spcAft>
                <a:buNone/>
              </a:pPr>
              <a:r>
                <a:rPr lang="en-US" sz="1800" i="0" u="none" strike="noStrike" kern="1200" baseline="0">
                  <a:solidFill>
                    <a:schemeClr val="tx1"/>
                  </a:solidFill>
                  <a:latin typeface="Montserrat" panose="00000500000000000000" pitchFamily="2" charset="0"/>
                </a:rPr>
                <a:t>Step 3 </a:t>
              </a:r>
              <a:endParaRPr lang="en-US" sz="1800" kern="1200"/>
            </a:p>
          </p:txBody>
        </p:sp>
        <p:sp>
          <p:nvSpPr>
            <p:cNvPr id="19" name="Freeform: Shape 18">
              <a:extLst>
                <a:ext uri="{FF2B5EF4-FFF2-40B4-BE49-F238E27FC236}">
                  <a16:creationId xmlns:a16="http://schemas.microsoft.com/office/drawing/2014/main" id="{7CF0C0C0-C638-A633-7FFD-8E2062D7D8BF}"/>
                </a:ext>
              </a:extLst>
            </p:cNvPr>
            <p:cNvSpPr/>
            <p:nvPr/>
          </p:nvSpPr>
          <p:spPr>
            <a:xfrm>
              <a:off x="3172333" y="4355445"/>
              <a:ext cx="7920126" cy="548640"/>
            </a:xfrm>
            <a:custGeom>
              <a:avLst/>
              <a:gdLst>
                <a:gd name="connsiteX0" fmla="*/ 96909 w 581442"/>
                <a:gd name="connsiteY0" fmla="*/ 0 h 7920125"/>
                <a:gd name="connsiteX1" fmla="*/ 484533 w 581442"/>
                <a:gd name="connsiteY1" fmla="*/ 0 h 7920125"/>
                <a:gd name="connsiteX2" fmla="*/ 581442 w 581442"/>
                <a:gd name="connsiteY2" fmla="*/ 96909 h 7920125"/>
                <a:gd name="connsiteX3" fmla="*/ 581442 w 581442"/>
                <a:gd name="connsiteY3" fmla="*/ 7920125 h 7920125"/>
                <a:gd name="connsiteX4" fmla="*/ 581442 w 581442"/>
                <a:gd name="connsiteY4" fmla="*/ 7920125 h 7920125"/>
                <a:gd name="connsiteX5" fmla="*/ 0 w 581442"/>
                <a:gd name="connsiteY5" fmla="*/ 7920125 h 7920125"/>
                <a:gd name="connsiteX6" fmla="*/ 0 w 581442"/>
                <a:gd name="connsiteY6" fmla="*/ 7920125 h 7920125"/>
                <a:gd name="connsiteX7" fmla="*/ 0 w 581442"/>
                <a:gd name="connsiteY7" fmla="*/ 96909 h 7920125"/>
                <a:gd name="connsiteX8" fmla="*/ 96909 w 581442"/>
                <a:gd name="connsiteY8" fmla="*/ 0 h 792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42" h="7920125">
                  <a:moveTo>
                    <a:pt x="581442" y="1320053"/>
                  </a:moveTo>
                  <a:lnTo>
                    <a:pt x="581442" y="6600072"/>
                  </a:lnTo>
                  <a:cubicBezTo>
                    <a:pt x="581442" y="7329109"/>
                    <a:pt x="578257" y="7920118"/>
                    <a:pt x="574328" y="7920118"/>
                  </a:cubicBezTo>
                  <a:lnTo>
                    <a:pt x="0" y="7920118"/>
                  </a:lnTo>
                  <a:lnTo>
                    <a:pt x="0" y="7920118"/>
                  </a:lnTo>
                  <a:lnTo>
                    <a:pt x="0" y="7"/>
                  </a:lnTo>
                  <a:lnTo>
                    <a:pt x="0" y="7"/>
                  </a:lnTo>
                  <a:lnTo>
                    <a:pt x="574328" y="7"/>
                  </a:lnTo>
                  <a:cubicBezTo>
                    <a:pt x="578257" y="7"/>
                    <a:pt x="581442" y="591016"/>
                    <a:pt x="581442" y="1320053"/>
                  </a:cubicBezTo>
                  <a:close/>
                </a:path>
              </a:pathLst>
            </a:custGeom>
            <a:solidFill>
              <a:srgbClr val="FFD607"/>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209" rIns="276034" bIns="152210" numCol="1" spcCol="1270" anchor="ctr" anchorCtr="0">
              <a:noAutofit/>
            </a:bodyPr>
            <a:lstStyle/>
            <a:p>
              <a:pPr marL="171450" lvl="1" indent="-171450" algn="l" defTabSz="711200">
                <a:lnSpc>
                  <a:spcPct val="90000"/>
                </a:lnSpc>
                <a:spcBef>
                  <a:spcPct val="0"/>
                </a:spcBef>
                <a:spcAft>
                  <a:spcPct val="15000"/>
                </a:spcAft>
                <a:buNone/>
              </a:pPr>
              <a:r>
                <a:rPr lang="en-US" sz="1600" i="0" u="none" strike="noStrike" kern="1200" baseline="0">
                  <a:solidFill>
                    <a:schemeClr val="tx1"/>
                  </a:solidFill>
                  <a:latin typeface="Montserrat" panose="00000500000000000000" pitchFamily="2" charset="0"/>
                </a:rPr>
                <a:t>Winners selected by lowest price revised bid</a:t>
              </a:r>
              <a:endParaRPr lang="en-US" sz="1600" kern="1200"/>
            </a:p>
          </p:txBody>
        </p:sp>
        <p:sp>
          <p:nvSpPr>
            <p:cNvPr id="20" name="Freeform: Shape 19">
              <a:extLst>
                <a:ext uri="{FF2B5EF4-FFF2-40B4-BE49-F238E27FC236}">
                  <a16:creationId xmlns:a16="http://schemas.microsoft.com/office/drawing/2014/main" id="{3A3DCBF7-CD5B-8449-D1E0-0909D3D31C15}"/>
                </a:ext>
              </a:extLst>
            </p:cNvPr>
            <p:cNvSpPr/>
            <p:nvPr/>
          </p:nvSpPr>
          <p:spPr>
            <a:xfrm>
              <a:off x="1598567" y="4271346"/>
              <a:ext cx="1312426" cy="726802"/>
            </a:xfrm>
            <a:custGeom>
              <a:avLst/>
              <a:gdLst>
                <a:gd name="connsiteX0" fmla="*/ 0 w 1312426"/>
                <a:gd name="connsiteY0" fmla="*/ 121136 h 726802"/>
                <a:gd name="connsiteX1" fmla="*/ 121136 w 1312426"/>
                <a:gd name="connsiteY1" fmla="*/ 0 h 726802"/>
                <a:gd name="connsiteX2" fmla="*/ 1191290 w 1312426"/>
                <a:gd name="connsiteY2" fmla="*/ 0 h 726802"/>
                <a:gd name="connsiteX3" fmla="*/ 1312426 w 1312426"/>
                <a:gd name="connsiteY3" fmla="*/ 121136 h 726802"/>
                <a:gd name="connsiteX4" fmla="*/ 1312426 w 1312426"/>
                <a:gd name="connsiteY4" fmla="*/ 605666 h 726802"/>
                <a:gd name="connsiteX5" fmla="*/ 1191290 w 1312426"/>
                <a:gd name="connsiteY5" fmla="*/ 726802 h 726802"/>
                <a:gd name="connsiteX6" fmla="*/ 121136 w 1312426"/>
                <a:gd name="connsiteY6" fmla="*/ 726802 h 726802"/>
                <a:gd name="connsiteX7" fmla="*/ 0 w 1312426"/>
                <a:gd name="connsiteY7" fmla="*/ 605666 h 726802"/>
                <a:gd name="connsiteX8" fmla="*/ 0 w 1312426"/>
                <a:gd name="connsiteY8" fmla="*/ 121136 h 7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26" h="726802">
                  <a:moveTo>
                    <a:pt x="0" y="121136"/>
                  </a:moveTo>
                  <a:cubicBezTo>
                    <a:pt x="0" y="54234"/>
                    <a:pt x="54234" y="0"/>
                    <a:pt x="121136" y="0"/>
                  </a:cubicBezTo>
                  <a:lnTo>
                    <a:pt x="1191290" y="0"/>
                  </a:lnTo>
                  <a:cubicBezTo>
                    <a:pt x="1258192" y="0"/>
                    <a:pt x="1312426" y="54234"/>
                    <a:pt x="1312426" y="121136"/>
                  </a:cubicBezTo>
                  <a:lnTo>
                    <a:pt x="1312426" y="605666"/>
                  </a:lnTo>
                  <a:cubicBezTo>
                    <a:pt x="1312426" y="672568"/>
                    <a:pt x="1258192" y="726802"/>
                    <a:pt x="1191290" y="726802"/>
                  </a:cubicBezTo>
                  <a:lnTo>
                    <a:pt x="121136" y="726802"/>
                  </a:lnTo>
                  <a:cubicBezTo>
                    <a:pt x="54234" y="726802"/>
                    <a:pt x="0" y="672568"/>
                    <a:pt x="0" y="605666"/>
                  </a:cubicBezTo>
                  <a:lnTo>
                    <a:pt x="0" y="121136"/>
                  </a:lnTo>
                  <a:close/>
                </a:path>
              </a:pathLst>
            </a:custGeom>
            <a:solidFill>
              <a:srgbClr val="F9A11B"/>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4060" tIns="69770" rIns="104060" bIns="69770" numCol="1" spcCol="1270" anchor="ctr" anchorCtr="0">
              <a:noAutofit/>
            </a:bodyPr>
            <a:lstStyle/>
            <a:p>
              <a:pPr marL="0" lvl="0" indent="0" algn="ctr" defTabSz="800100">
                <a:lnSpc>
                  <a:spcPct val="90000"/>
                </a:lnSpc>
                <a:spcBef>
                  <a:spcPct val="0"/>
                </a:spcBef>
                <a:spcAft>
                  <a:spcPct val="35000"/>
                </a:spcAft>
                <a:buNone/>
              </a:pPr>
              <a:r>
                <a:rPr lang="en-US" sz="1800" i="0" u="none" strike="noStrike" kern="1200" baseline="0">
                  <a:solidFill>
                    <a:schemeClr val="tx1"/>
                  </a:solidFill>
                  <a:latin typeface="Montserrat" panose="00000500000000000000" pitchFamily="2" charset="0"/>
                </a:rPr>
                <a:t>Step 4 </a:t>
              </a:r>
              <a:endParaRPr lang="en-US" sz="1800" kern="1200"/>
            </a:p>
          </p:txBody>
        </p:sp>
        <p:sp>
          <p:nvSpPr>
            <p:cNvPr id="21" name="Freeform: Shape 20">
              <a:extLst>
                <a:ext uri="{FF2B5EF4-FFF2-40B4-BE49-F238E27FC236}">
                  <a16:creationId xmlns:a16="http://schemas.microsoft.com/office/drawing/2014/main" id="{9BF39128-8B2B-2EDA-C865-F94109B9F25B}"/>
                </a:ext>
              </a:extLst>
            </p:cNvPr>
            <p:cNvSpPr/>
            <p:nvPr/>
          </p:nvSpPr>
          <p:spPr>
            <a:xfrm>
              <a:off x="3169631" y="5110753"/>
              <a:ext cx="7920126" cy="640080"/>
            </a:xfrm>
            <a:custGeom>
              <a:avLst/>
              <a:gdLst>
                <a:gd name="connsiteX0" fmla="*/ 96909 w 581442"/>
                <a:gd name="connsiteY0" fmla="*/ 0 h 7920125"/>
                <a:gd name="connsiteX1" fmla="*/ 484533 w 581442"/>
                <a:gd name="connsiteY1" fmla="*/ 0 h 7920125"/>
                <a:gd name="connsiteX2" fmla="*/ 581442 w 581442"/>
                <a:gd name="connsiteY2" fmla="*/ 96909 h 7920125"/>
                <a:gd name="connsiteX3" fmla="*/ 581442 w 581442"/>
                <a:gd name="connsiteY3" fmla="*/ 7920125 h 7920125"/>
                <a:gd name="connsiteX4" fmla="*/ 581442 w 581442"/>
                <a:gd name="connsiteY4" fmla="*/ 7920125 h 7920125"/>
                <a:gd name="connsiteX5" fmla="*/ 0 w 581442"/>
                <a:gd name="connsiteY5" fmla="*/ 7920125 h 7920125"/>
                <a:gd name="connsiteX6" fmla="*/ 0 w 581442"/>
                <a:gd name="connsiteY6" fmla="*/ 7920125 h 7920125"/>
                <a:gd name="connsiteX7" fmla="*/ 0 w 581442"/>
                <a:gd name="connsiteY7" fmla="*/ 96909 h 7920125"/>
                <a:gd name="connsiteX8" fmla="*/ 96909 w 581442"/>
                <a:gd name="connsiteY8" fmla="*/ 0 h 792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42" h="7920125">
                  <a:moveTo>
                    <a:pt x="581442" y="1320053"/>
                  </a:moveTo>
                  <a:lnTo>
                    <a:pt x="581442" y="6600072"/>
                  </a:lnTo>
                  <a:cubicBezTo>
                    <a:pt x="581442" y="7329109"/>
                    <a:pt x="578257" y="7920118"/>
                    <a:pt x="574328" y="7920118"/>
                  </a:cubicBezTo>
                  <a:lnTo>
                    <a:pt x="0" y="7920118"/>
                  </a:lnTo>
                  <a:lnTo>
                    <a:pt x="0" y="7920118"/>
                  </a:lnTo>
                  <a:lnTo>
                    <a:pt x="0" y="7"/>
                  </a:lnTo>
                  <a:lnTo>
                    <a:pt x="0" y="7"/>
                  </a:lnTo>
                  <a:lnTo>
                    <a:pt x="574328" y="7"/>
                  </a:lnTo>
                  <a:cubicBezTo>
                    <a:pt x="578257" y="7"/>
                    <a:pt x="581442" y="591016"/>
                    <a:pt x="581442" y="1320053"/>
                  </a:cubicBezTo>
                  <a:close/>
                </a:path>
              </a:pathLst>
            </a:custGeom>
            <a:solidFill>
              <a:srgbClr val="FFD607"/>
            </a:solidFill>
          </p:spPr>
          <p:style>
            <a:lnRef idx="1">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209" rIns="276034" bIns="152210" numCol="1" spcCol="1270" anchor="ctr" anchorCtr="0">
              <a:noAutofit/>
            </a:bodyPr>
            <a:lstStyle/>
            <a:p>
              <a:pPr marL="171450" lvl="1" indent="-171450" algn="l" defTabSz="711200">
                <a:lnSpc>
                  <a:spcPct val="90000"/>
                </a:lnSpc>
                <a:spcBef>
                  <a:spcPct val="0"/>
                </a:spcBef>
                <a:spcAft>
                  <a:spcPct val="15000"/>
                </a:spcAft>
                <a:buNone/>
              </a:pPr>
              <a:r>
                <a:rPr lang="en-US" sz="1600" i="0" u="none" strike="noStrike" kern="1200" baseline="0">
                  <a:solidFill>
                    <a:schemeClr val="tx1"/>
                  </a:solidFill>
                  <a:latin typeface="Montserrat" panose="00000500000000000000" pitchFamily="2" charset="0"/>
                </a:rPr>
                <a:t>If tie remains, lottery conducted among DE labor or parts systems, then among systems without DE labor or </a:t>
              </a:r>
              <a:r>
                <a:rPr lang="en-US" sz="1600">
                  <a:solidFill>
                    <a:schemeClr val="tx1"/>
                  </a:solidFill>
                  <a:latin typeface="Montserrat" panose="00000500000000000000" pitchFamily="2" charset="0"/>
                </a:rPr>
                <a:t>parts</a:t>
              </a:r>
              <a:r>
                <a:rPr lang="en-US" sz="1600" i="0" u="none" strike="noStrike" kern="1200" baseline="0">
                  <a:solidFill>
                    <a:schemeClr val="tx1"/>
                  </a:solidFill>
                  <a:latin typeface="Montserrat" panose="00000500000000000000" pitchFamily="2" charset="0"/>
                </a:rPr>
                <a:t> (if needed)</a:t>
              </a:r>
              <a:endParaRPr lang="en-US" sz="1600" kern="1200"/>
            </a:p>
          </p:txBody>
        </p:sp>
        <p:sp>
          <p:nvSpPr>
            <p:cNvPr id="22" name="Freeform: Shape 21">
              <a:extLst>
                <a:ext uri="{FF2B5EF4-FFF2-40B4-BE49-F238E27FC236}">
                  <a16:creationId xmlns:a16="http://schemas.microsoft.com/office/drawing/2014/main" id="{A5F8F674-E0FD-B24F-C473-F7A7E561C89A}"/>
                </a:ext>
              </a:extLst>
            </p:cNvPr>
            <p:cNvSpPr/>
            <p:nvPr/>
          </p:nvSpPr>
          <p:spPr>
            <a:xfrm>
              <a:off x="1598567" y="5067392"/>
              <a:ext cx="1312426" cy="726802"/>
            </a:xfrm>
            <a:custGeom>
              <a:avLst/>
              <a:gdLst>
                <a:gd name="connsiteX0" fmla="*/ 0 w 1312426"/>
                <a:gd name="connsiteY0" fmla="*/ 121136 h 726802"/>
                <a:gd name="connsiteX1" fmla="*/ 121136 w 1312426"/>
                <a:gd name="connsiteY1" fmla="*/ 0 h 726802"/>
                <a:gd name="connsiteX2" fmla="*/ 1191290 w 1312426"/>
                <a:gd name="connsiteY2" fmla="*/ 0 h 726802"/>
                <a:gd name="connsiteX3" fmla="*/ 1312426 w 1312426"/>
                <a:gd name="connsiteY3" fmla="*/ 121136 h 726802"/>
                <a:gd name="connsiteX4" fmla="*/ 1312426 w 1312426"/>
                <a:gd name="connsiteY4" fmla="*/ 605666 h 726802"/>
                <a:gd name="connsiteX5" fmla="*/ 1191290 w 1312426"/>
                <a:gd name="connsiteY5" fmla="*/ 726802 h 726802"/>
                <a:gd name="connsiteX6" fmla="*/ 121136 w 1312426"/>
                <a:gd name="connsiteY6" fmla="*/ 726802 h 726802"/>
                <a:gd name="connsiteX7" fmla="*/ 0 w 1312426"/>
                <a:gd name="connsiteY7" fmla="*/ 605666 h 726802"/>
                <a:gd name="connsiteX8" fmla="*/ 0 w 1312426"/>
                <a:gd name="connsiteY8" fmla="*/ 121136 h 7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26" h="726802">
                  <a:moveTo>
                    <a:pt x="0" y="121136"/>
                  </a:moveTo>
                  <a:cubicBezTo>
                    <a:pt x="0" y="54234"/>
                    <a:pt x="54234" y="0"/>
                    <a:pt x="121136" y="0"/>
                  </a:cubicBezTo>
                  <a:lnTo>
                    <a:pt x="1191290" y="0"/>
                  </a:lnTo>
                  <a:cubicBezTo>
                    <a:pt x="1258192" y="0"/>
                    <a:pt x="1312426" y="54234"/>
                    <a:pt x="1312426" y="121136"/>
                  </a:cubicBezTo>
                  <a:lnTo>
                    <a:pt x="1312426" y="605666"/>
                  </a:lnTo>
                  <a:cubicBezTo>
                    <a:pt x="1312426" y="672568"/>
                    <a:pt x="1258192" y="726802"/>
                    <a:pt x="1191290" y="726802"/>
                  </a:cubicBezTo>
                  <a:lnTo>
                    <a:pt x="121136" y="726802"/>
                  </a:lnTo>
                  <a:cubicBezTo>
                    <a:pt x="54234" y="726802"/>
                    <a:pt x="0" y="672568"/>
                    <a:pt x="0" y="605666"/>
                  </a:cubicBezTo>
                  <a:lnTo>
                    <a:pt x="0" y="121136"/>
                  </a:lnTo>
                  <a:close/>
                </a:path>
              </a:pathLst>
            </a:custGeom>
            <a:solidFill>
              <a:srgbClr val="F9A11B"/>
            </a:solidFill>
            <a:effectLst/>
          </p:spPr>
          <p:style>
            <a:lnRef idx="0">
              <a:schemeClr val="lt1">
                <a:hueOff val="0"/>
                <a:satOff val="0"/>
                <a:lumOff val="0"/>
                <a:alphaOff val="0"/>
              </a:schemeClr>
            </a:lnRef>
            <a:fillRef idx="3">
              <a:scrgbClr r="0" g="0" b="0"/>
            </a:fillRef>
            <a:effectRef idx="3">
              <a:scrgbClr r="0" g="0" b="0"/>
            </a:effectRef>
            <a:fontRef idx="minor">
              <a:schemeClr val="lt1"/>
            </a:fontRef>
          </p:style>
          <p:txBody>
            <a:bodyPr spcFirstLastPara="0" vert="horz" wrap="square" lIns="104060" tIns="69770" rIns="104060" bIns="69770" numCol="1" spcCol="1270" anchor="ctr" anchorCtr="0">
              <a:noAutofit/>
            </a:bodyPr>
            <a:lstStyle/>
            <a:p>
              <a:pPr marL="0" lvl="0" indent="0" algn="ctr" defTabSz="800100">
                <a:lnSpc>
                  <a:spcPct val="90000"/>
                </a:lnSpc>
                <a:spcBef>
                  <a:spcPct val="0"/>
                </a:spcBef>
                <a:spcAft>
                  <a:spcPct val="35000"/>
                </a:spcAft>
                <a:buNone/>
              </a:pPr>
              <a:r>
                <a:rPr lang="en-US" sz="1800" i="0" u="none" strike="noStrike" kern="1200" baseline="0">
                  <a:solidFill>
                    <a:schemeClr val="tx1"/>
                  </a:solidFill>
                  <a:latin typeface="Montserrat" panose="00000500000000000000" pitchFamily="2" charset="0"/>
                </a:rPr>
                <a:t>Step 5 </a:t>
              </a:r>
              <a:endParaRPr lang="en-US" sz="1800" kern="1200"/>
            </a:p>
          </p:txBody>
        </p:sp>
      </p:grpSp>
      <p:pic>
        <p:nvPicPr>
          <p:cNvPr id="4" name="Picture 2">
            <a:extLst>
              <a:ext uri="{FF2B5EF4-FFF2-40B4-BE49-F238E27FC236}">
                <a16:creationId xmlns:a16="http://schemas.microsoft.com/office/drawing/2014/main" id="{0942A1C3-9820-1D96-203E-018690370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46EE5D2-3389-3030-7147-A838742DA4F2}"/>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Award Process – Tie Scenario</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216177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Owner Representatives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a:normAutofit/>
          </a:bodyPr>
          <a:lstStyle/>
          <a:p>
            <a:r>
              <a:rPr lang="en-US" sz="2600" i="0" u="none" strike="noStrike" baseline="0">
                <a:latin typeface="Montserrat" panose="00000500000000000000" pitchFamily="2" charset="0"/>
              </a:rPr>
              <a:t>Bids can be submitted by the owner of the system, or by an Owner Representative. </a:t>
            </a:r>
          </a:p>
          <a:p>
            <a:r>
              <a:rPr lang="en-US" sz="2600" i="0" u="none" strike="noStrike" baseline="0">
                <a:latin typeface="Montserrat" panose="00000500000000000000" pitchFamily="2" charset="0"/>
              </a:rPr>
              <a:t>SREC owners or Owner </a:t>
            </a:r>
            <a:r>
              <a:rPr lang="en-US" sz="2600">
                <a:latin typeface="Montserrat" panose="00000500000000000000" pitchFamily="2" charset="0"/>
              </a:rPr>
              <a:t>Representatives can manage successful SREC contracts. </a:t>
            </a:r>
            <a:endParaRPr lang="en-US" sz="2600" i="0" u="none" strike="noStrike" baseline="0">
              <a:latin typeface="Montserrat" panose="00000500000000000000" pitchFamily="2" charset="0"/>
            </a:endParaRPr>
          </a:p>
          <a:p>
            <a:r>
              <a:rPr lang="en-US" sz="2600" i="0" u="none" strike="noStrike" baseline="0">
                <a:latin typeface="Montserrat" panose="00000500000000000000" pitchFamily="2" charset="0"/>
              </a:rPr>
              <a:t>SREC owners can change or remove Owner Representative oversight at any time. </a:t>
            </a:r>
          </a:p>
          <a:p>
            <a:r>
              <a:rPr lang="en-US" sz="2600" i="0" u="none" strike="noStrike" baseline="0">
                <a:latin typeface="Montserrat" panose="00000500000000000000" pitchFamily="2" charset="0"/>
              </a:rPr>
              <a:t>Som</a:t>
            </a:r>
            <a:r>
              <a:rPr lang="en-US" sz="2600">
                <a:latin typeface="Montserrat" panose="00000500000000000000" pitchFamily="2" charset="0"/>
              </a:rPr>
              <a:t>e solar installation companies serve as owner representatives &amp; submit customer applications, others require that customers submit their own applications. </a:t>
            </a:r>
            <a:endParaRPr lang="en-US" sz="1800"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11</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1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Other Important Notes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a:normAutofit/>
          </a:bodyPr>
          <a:lstStyle/>
          <a:p>
            <a:r>
              <a:rPr lang="en-US" sz="2600" i="0" u="none" strike="noStrike" baseline="0">
                <a:latin typeface="Montserrat" panose="00000500000000000000" pitchFamily="2" charset="0"/>
              </a:rPr>
              <a:t>Delmarva has the right to exercise price discretion and reject bids</a:t>
            </a:r>
          </a:p>
          <a:p>
            <a:r>
              <a:rPr lang="en-US" sz="2600" i="0" u="none" strike="noStrike" baseline="0">
                <a:latin typeface="Montserrat" panose="00000500000000000000" pitchFamily="2" charset="0"/>
              </a:rPr>
              <a:t>Bids above the Alternative Compliance Price of $150 will be automatically rejected</a:t>
            </a:r>
          </a:p>
          <a:p>
            <a:r>
              <a:rPr lang="en-US" sz="2600" i="0" u="none" strike="noStrike" baseline="0">
                <a:latin typeface="Montserrat" panose="00000500000000000000" pitchFamily="2" charset="0"/>
              </a:rPr>
              <a:t>Diversity of Ownership in Alpha Tier: The SEU will not award more than 50% of SRECs in Alpha Tier to a single owner unless Alpha Tier is undersubscribed due to that limitation</a:t>
            </a:r>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12</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8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normAutofit fontScale="90000"/>
          </a:bodyPr>
          <a:lstStyle/>
          <a:p>
            <a:pPr algn="ctr"/>
            <a:r>
              <a:rPr lang="en-US" b="1" dirty="0">
                <a:solidFill>
                  <a:srgbClr val="DD4000"/>
                </a:solidFill>
                <a:latin typeface="Work Sans Black"/>
              </a:rPr>
              <a:t>Changes from the </a:t>
            </a:r>
            <a:br>
              <a:rPr lang="en-US" b="1" dirty="0">
                <a:latin typeface="Work Sans Black" pitchFamily="2" charset="0"/>
              </a:rPr>
            </a:br>
            <a:r>
              <a:rPr lang="en-US" b="1" dirty="0">
                <a:solidFill>
                  <a:srgbClr val="DD4000"/>
                </a:solidFill>
                <a:latin typeface="Work Sans Black"/>
              </a:rPr>
              <a:t>2023 Procurement</a:t>
            </a:r>
            <a:endParaRPr lang="en-US" b="1" dirty="0">
              <a:solidFill>
                <a:schemeClr val="accent5"/>
              </a:solidFill>
              <a:latin typeface="Work Sans Black"/>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13</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1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a:cs typeface="Aparajita"/>
              </a:rPr>
              <a:t>	Changes from 2023</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pPr marL="171450" indent="-171450">
              <a:lnSpc>
                <a:spcPct val="100000"/>
              </a:lnSpc>
              <a:spcBef>
                <a:spcPts val="0"/>
              </a:spcBef>
              <a:buFont typeface="Arial,Sans-Serif" panose="020B0604020202020204" pitchFamily="34" charset="0"/>
            </a:pPr>
            <a:r>
              <a:rPr lang="en-US" sz="2600" b="1" dirty="0">
                <a:latin typeface="Montserrat"/>
                <a:cs typeface="Calibri"/>
              </a:rPr>
              <a:t>New Delta Tier</a:t>
            </a:r>
            <a:r>
              <a:rPr lang="en-US" sz="2600" dirty="0">
                <a:latin typeface="Montserrat"/>
                <a:cs typeface="Calibri"/>
              </a:rPr>
              <a:t>: Introduced to provide an option </a:t>
            </a:r>
            <a:r>
              <a:rPr lang="en-US" sz="2600" i="0" u="none" strike="noStrike" baseline="0" dirty="0">
                <a:latin typeface="Montserrat"/>
                <a:cs typeface="Calibri"/>
              </a:rPr>
              <a:t>for </a:t>
            </a:r>
            <a:r>
              <a:rPr lang="en-US" sz="2600" dirty="0">
                <a:latin typeface="Montserrat"/>
                <a:cs typeface="Calibri"/>
              </a:rPr>
              <a:t>large-scale (&gt;2 MW</a:t>
            </a:r>
            <a:r>
              <a:rPr lang="en-US" sz="2600" i="0" u="none" strike="noStrike" baseline="0" dirty="0">
                <a:latin typeface="Montserrat"/>
                <a:cs typeface="Calibri"/>
              </a:rPr>
              <a:t>) </a:t>
            </a:r>
            <a:r>
              <a:rPr lang="en-US" sz="2600" dirty="0">
                <a:latin typeface="Montserrat"/>
                <a:cs typeface="Calibri"/>
              </a:rPr>
              <a:t>in-state projects with a shorter 5-year </a:t>
            </a:r>
            <a:r>
              <a:rPr lang="en-US" sz="2600" i="0" u="none" strike="noStrike" baseline="0" dirty="0">
                <a:latin typeface="Montserrat"/>
                <a:cs typeface="Calibri"/>
              </a:rPr>
              <a:t>contract </a:t>
            </a:r>
            <a:r>
              <a:rPr lang="en-US" sz="2600" dirty="0">
                <a:latin typeface="Montserrat"/>
                <a:cs typeface="Calibri"/>
              </a:rPr>
              <a:t>term, catering </a:t>
            </a:r>
            <a:r>
              <a:rPr lang="en-US" sz="2600" i="0" u="none" strike="noStrike" baseline="0" dirty="0">
                <a:latin typeface="Montserrat"/>
                <a:cs typeface="Calibri"/>
              </a:rPr>
              <a:t>to </a:t>
            </a:r>
            <a:r>
              <a:rPr lang="en-US" sz="2600" dirty="0">
                <a:latin typeface="Montserrat"/>
                <a:cs typeface="Calibri"/>
              </a:rPr>
              <a:t>developers seeking shorter-term price stability</a:t>
            </a:r>
            <a:endParaRPr lang="en-US" sz="2600" i="0" u="none" strike="noStrike" baseline="0" dirty="0">
              <a:latin typeface="Montserrat"/>
              <a:cs typeface="Calibri"/>
            </a:endParaRPr>
          </a:p>
          <a:p>
            <a:pPr marL="171450" indent="-171450">
              <a:lnSpc>
                <a:spcPct val="100000"/>
              </a:lnSpc>
              <a:spcBef>
                <a:spcPts val="0"/>
              </a:spcBef>
              <a:buFont typeface="Arial,Sans-Serif" panose="020B0604020202020204" pitchFamily="34" charset="0"/>
            </a:pPr>
            <a:endParaRPr lang="en-US" sz="2600">
              <a:latin typeface="Montserrat"/>
              <a:cs typeface="Calibri"/>
            </a:endParaRPr>
          </a:p>
          <a:p>
            <a:pPr marL="171450" indent="-171450">
              <a:lnSpc>
                <a:spcPct val="100000"/>
              </a:lnSpc>
              <a:spcBef>
                <a:spcPts val="0"/>
              </a:spcBef>
              <a:buFont typeface="Arial,Sans-Serif" panose="020B0604020202020204" pitchFamily="34" charset="0"/>
            </a:pPr>
            <a:r>
              <a:rPr lang="en-US" sz="2600" b="1" dirty="0">
                <a:latin typeface="Montserrat"/>
                <a:cs typeface="Calibri"/>
              </a:rPr>
              <a:t>Reduced Gamma Tier Volume</a:t>
            </a:r>
            <a:r>
              <a:rPr lang="en-US" sz="2600" dirty="0">
                <a:latin typeface="Montserrat"/>
                <a:cs typeface="Calibri"/>
              </a:rPr>
              <a:t>: </a:t>
            </a:r>
            <a:r>
              <a:rPr lang="en-US" sz="2600" i="0" u="none" strike="noStrike" baseline="0" dirty="0">
                <a:latin typeface="Montserrat"/>
                <a:cs typeface="Calibri"/>
              </a:rPr>
              <a:t>The discretionary target </a:t>
            </a:r>
            <a:r>
              <a:rPr lang="en-US" sz="2600" dirty="0">
                <a:solidFill>
                  <a:srgbClr val="FF0000"/>
                </a:solidFill>
                <a:latin typeface="Montserrat"/>
                <a:cs typeface="Calibri"/>
              </a:rPr>
              <a:t>purchase</a:t>
            </a:r>
            <a:r>
              <a:rPr lang="en-US" sz="2600" dirty="0">
                <a:latin typeface="Montserrat"/>
                <a:cs typeface="Calibri"/>
              </a:rPr>
              <a:t> volume</a:t>
            </a:r>
            <a:r>
              <a:rPr lang="en-US" sz="2600" i="0" u="none" strike="noStrike" baseline="0" dirty="0">
                <a:latin typeface="Montserrat"/>
                <a:cs typeface="Calibri"/>
              </a:rPr>
              <a:t> </a:t>
            </a:r>
            <a:r>
              <a:rPr lang="en-US" sz="2600" dirty="0">
                <a:latin typeface="Montserrat"/>
                <a:cs typeface="Calibri"/>
              </a:rPr>
              <a:t>for </a:t>
            </a:r>
            <a:r>
              <a:rPr lang="en-US" sz="2600" i="0" u="none" strike="noStrike" baseline="0" dirty="0">
                <a:latin typeface="Montserrat"/>
                <a:cs typeface="Calibri"/>
              </a:rPr>
              <a:t>the Gamma Tier </a:t>
            </a:r>
            <a:r>
              <a:rPr lang="en-US" sz="2600" dirty="0">
                <a:latin typeface="Montserrat"/>
                <a:cs typeface="Calibri"/>
              </a:rPr>
              <a:t>has been decreased </a:t>
            </a:r>
            <a:r>
              <a:rPr lang="en-US" sz="2600" i="0" u="none" strike="noStrike" baseline="0" dirty="0">
                <a:latin typeface="Montserrat"/>
                <a:cs typeface="Calibri"/>
              </a:rPr>
              <a:t>from 14,000 SRECs </a:t>
            </a:r>
            <a:r>
              <a:rPr lang="en-US" sz="2600" dirty="0">
                <a:latin typeface="Montserrat"/>
                <a:cs typeface="Calibri"/>
              </a:rPr>
              <a:t>in 2023 </a:t>
            </a:r>
            <a:r>
              <a:rPr lang="en-US" sz="2600" i="0" u="none" strike="noStrike" baseline="0" dirty="0">
                <a:latin typeface="Montserrat"/>
                <a:cs typeface="Calibri"/>
              </a:rPr>
              <a:t>to </a:t>
            </a:r>
            <a:r>
              <a:rPr lang="en-US" sz="2600" dirty="0">
                <a:latin typeface="Montserrat"/>
                <a:cs typeface="Calibri"/>
              </a:rPr>
              <a:t>10,000 in 2024, reflecting low participation in the Gamma tier in the 2023 procurement</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14</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5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lstStyle/>
          <a:p>
            <a:pPr algn="ctr"/>
            <a:r>
              <a:rPr lang="en-US" b="1">
                <a:solidFill>
                  <a:srgbClr val="DD4000"/>
                </a:solidFill>
                <a:latin typeface="Work Sans Black" pitchFamily="2" charset="0"/>
              </a:rPr>
              <a:t>Program Requirements</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15</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Basic Requirements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4"/>
            <a:ext cx="10515600" cy="4131095"/>
          </a:xfrm>
        </p:spPr>
        <p:txBody>
          <a:bodyPr>
            <a:normAutofit lnSpcReduction="10000"/>
          </a:bodyPr>
          <a:lstStyle/>
          <a:p>
            <a:r>
              <a:rPr lang="en-US" sz="2600" i="0" u="none" strike="noStrike" baseline="0">
                <a:latin typeface="Montserrat" panose="00000500000000000000" pitchFamily="2" charset="0"/>
              </a:rPr>
              <a:t>Projects must have or be eligible for DE certification</a:t>
            </a:r>
          </a:p>
          <a:p>
            <a:pPr lvl="1"/>
            <a:r>
              <a:rPr lang="en-US" sz="2200" i="0" u="none" strike="noStrike" baseline="0">
                <a:latin typeface="Montserrat" panose="00000500000000000000" pitchFamily="2" charset="0"/>
              </a:rPr>
              <a:t>Applicants are responsible for obtaining DE certification #s</a:t>
            </a:r>
          </a:p>
          <a:p>
            <a:pPr lvl="1"/>
            <a:r>
              <a:rPr lang="en-US" sz="2200" i="0" u="none" strike="noStrike" baseline="0">
                <a:latin typeface="Montserrat" panose="00000500000000000000" pitchFamily="2" charset="0"/>
              </a:rPr>
              <a:t>If you have not yet registered with the DE Public Service Commission (PSC), you can contact them at 302-736-7500 to learn more. </a:t>
            </a:r>
          </a:p>
          <a:p>
            <a:r>
              <a:rPr lang="en-US" sz="2600" i="0" u="none" strike="noStrike" baseline="0">
                <a:latin typeface="Montserrat" panose="00000500000000000000" pitchFamily="2" charset="0"/>
              </a:rPr>
              <a:t>Projects must be operational within 12 months of contract award date</a:t>
            </a:r>
          </a:p>
          <a:p>
            <a:r>
              <a:rPr lang="en-US" sz="2600" i="0" u="none" strike="noStrike" baseline="0">
                <a:latin typeface="Montserrat" panose="00000500000000000000" pitchFamily="2" charset="0"/>
              </a:rPr>
              <a:t>Projects under 500 kW must have revenue grade meters or revenue grade online monitoring</a:t>
            </a:r>
          </a:p>
          <a:p>
            <a:r>
              <a:rPr lang="en-US" sz="2600">
                <a:latin typeface="Montserrat" panose="00000500000000000000" pitchFamily="2" charset="0"/>
              </a:rPr>
              <a:t>Projects 500 kW or greater must have </a:t>
            </a:r>
            <a:r>
              <a:rPr lang="en-US" sz="2600" i="0" u="none" strike="noStrike" baseline="0">
                <a:latin typeface="Montserrat" panose="00000500000000000000" pitchFamily="2" charset="0"/>
              </a:rPr>
              <a:t>revenue grade online monitoring</a:t>
            </a: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16</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3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One Contract – Multiple Facilities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r>
              <a:rPr lang="en-US" sz="2600" i="0" u="none" strike="noStrike" baseline="0" dirty="0">
                <a:latin typeface="Montserrat"/>
              </a:rPr>
              <a:t>Applicants must aggregate facilities together under one contract if they:</a:t>
            </a:r>
          </a:p>
          <a:p>
            <a:pPr lvl="1"/>
            <a:r>
              <a:rPr lang="en-US" sz="2200" i="0" u="none" strike="noStrike" baseline="0" dirty="0">
                <a:latin typeface="Montserrat"/>
              </a:rPr>
              <a:t>Are on the same parcel of land OR</a:t>
            </a:r>
          </a:p>
          <a:p>
            <a:pPr lvl="1"/>
            <a:r>
              <a:rPr lang="en-US" sz="2200" i="0" u="none" strike="noStrike" baseline="0" dirty="0">
                <a:latin typeface="Montserrat"/>
              </a:rPr>
              <a:t>Share a utility interconnection point</a:t>
            </a:r>
            <a:endParaRPr lang="en-US" sz="2600" i="0" u="none" strike="noStrike" baseline="0" dirty="0">
              <a:latin typeface="Montserrat"/>
            </a:endParaRPr>
          </a:p>
          <a:p>
            <a:r>
              <a:rPr lang="en-US" sz="2600" i="0" u="none" strike="noStrike" baseline="0" dirty="0">
                <a:latin typeface="Montserrat"/>
              </a:rPr>
              <a:t>Exceptions made for </a:t>
            </a:r>
            <a:r>
              <a:rPr lang="en-US" sz="2600" dirty="0">
                <a:latin typeface="Montserrat"/>
              </a:rPr>
              <a:t>expansions to</a:t>
            </a:r>
            <a:r>
              <a:rPr lang="en-US" sz="2600" i="0" u="none" strike="noStrike" baseline="0" dirty="0">
                <a:latin typeface="Montserrat"/>
              </a:rPr>
              <a:t> </a:t>
            </a:r>
            <a:r>
              <a:rPr lang="en-US" sz="2600" dirty="0">
                <a:latin typeface="Montserrat"/>
              </a:rPr>
              <a:t>existing accepted applications</a:t>
            </a:r>
          </a:p>
          <a:p>
            <a:pPr lvl="1"/>
            <a:r>
              <a:rPr lang="en-US" sz="2200" dirty="0">
                <a:latin typeface="Montserrat"/>
              </a:rPr>
              <a:t>To submit a new bid, expansions must (1) be separately metered, and (2) have a separate DE Certification number from the original system</a:t>
            </a:r>
            <a:r>
              <a:rPr lang="en-US" sz="2200" i="0" u="none" strike="noStrike" baseline="0" dirty="0">
                <a:latin typeface="Montserrat"/>
              </a:rPr>
              <a:t>.</a:t>
            </a:r>
            <a:endParaRPr lang="en-US" sz="2200" dirty="0">
              <a:cs typeface="Calibri" panose="020F0502020204030204"/>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17</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6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Bid Deposits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a:normAutofit/>
          </a:bodyPr>
          <a:lstStyle/>
          <a:p>
            <a:r>
              <a:rPr lang="en-US" sz="2600" i="0" u="none" strike="noStrike" baseline="0">
                <a:latin typeface="Montserrat" panose="00000500000000000000" pitchFamily="2" charset="0"/>
              </a:rPr>
              <a:t>Required if system does not yet have DE certification</a:t>
            </a:r>
          </a:p>
          <a:p>
            <a:r>
              <a:rPr lang="en-US" sz="2600" i="0" u="none" strike="noStrike" baseline="0">
                <a:latin typeface="Montserrat" panose="00000500000000000000" pitchFamily="2" charset="0"/>
              </a:rPr>
              <a:t>= $100/kW of nameplate capacity</a:t>
            </a:r>
          </a:p>
          <a:p>
            <a:r>
              <a:rPr lang="en-US" sz="2600" i="0" u="none" strike="noStrike" baseline="0">
                <a:latin typeface="Montserrat" panose="00000500000000000000" pitchFamily="2" charset="0"/>
              </a:rPr>
              <a:t>Rounded using standard rounding rules</a:t>
            </a:r>
          </a:p>
          <a:p>
            <a:pPr lvl="1"/>
            <a:r>
              <a:rPr lang="en-US" sz="2200" i="0" u="none" strike="noStrike" baseline="0">
                <a:latin typeface="Montserrat" panose="00000500000000000000" pitchFamily="2" charset="0"/>
              </a:rPr>
              <a:t>Example: 8.7 kW system = $900 owed for bid deposit</a:t>
            </a:r>
          </a:p>
          <a:p>
            <a:r>
              <a:rPr lang="en-US" sz="2600" i="0" u="none" strike="noStrike" baseline="0">
                <a:latin typeface="Montserrat" panose="00000500000000000000" pitchFamily="2" charset="0"/>
              </a:rPr>
              <a:t>Bid deposit returned if application NOT successful OR once facility provides DE certification</a:t>
            </a:r>
          </a:p>
          <a:p>
            <a:r>
              <a:rPr lang="en-US" sz="2600" i="0" u="none" strike="noStrike" baseline="0">
                <a:latin typeface="Montserrat" panose="00000500000000000000" pitchFamily="2" charset="0"/>
              </a:rPr>
              <a:t>Bid deposit forfeited if you have a successful application but do not follow through with the contract</a:t>
            </a: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18</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2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Performance Credit Support</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r>
              <a:rPr lang="en-US" sz="2600" i="0" u="none" strike="noStrike" baseline="0">
                <a:latin typeface="Montserrat" panose="00000500000000000000" pitchFamily="2" charset="0"/>
              </a:rPr>
              <a:t>Only applies to projects &gt; 500 kW</a:t>
            </a:r>
          </a:p>
          <a:p>
            <a:pPr lvl="1"/>
            <a:r>
              <a:rPr lang="en-US" sz="2200" i="0" u="none" strike="noStrike" baseline="0">
                <a:latin typeface="Montserrat" panose="00000500000000000000" pitchFamily="2" charset="0"/>
              </a:rPr>
              <a:t>Required to secure the obligation to deliver the minimum annual quantity</a:t>
            </a:r>
          </a:p>
          <a:p>
            <a:pPr lvl="1"/>
            <a:r>
              <a:rPr lang="en-US" sz="2200" i="0" u="none" strike="noStrike" baseline="0">
                <a:latin typeface="Montserrat" panose="00000500000000000000" pitchFamily="2" charset="0"/>
              </a:rPr>
              <a:t>Can be provided to SEU by cash, letter of credit, or other forms of collateral acceptable to SEU </a:t>
            </a:r>
          </a:p>
          <a:p>
            <a:r>
              <a:rPr lang="en-US" sz="2600">
                <a:latin typeface="Montserrat"/>
              </a:rPr>
              <a:t>Alpha, Beta, and Gamma Tiers Performance</a:t>
            </a:r>
            <a:r>
              <a:rPr lang="en-US" sz="2600" i="0" u="none" strike="noStrike" baseline="0">
                <a:latin typeface="Montserrat"/>
              </a:rPr>
              <a:t> Guarantee</a:t>
            </a:r>
          </a:p>
          <a:p>
            <a:pPr lvl="1"/>
            <a:r>
              <a:rPr lang="en-US" sz="2200" i="0" u="none" strike="noStrike" baseline="0">
                <a:latin typeface="Montserrat" panose="00000500000000000000" pitchFamily="2" charset="0"/>
              </a:rPr>
              <a:t>Years 1-10 = 5% of value of annual SREC commitment</a:t>
            </a:r>
          </a:p>
          <a:p>
            <a:pPr lvl="1"/>
            <a:r>
              <a:rPr lang="en-US" sz="2200" i="0" u="none" strike="noStrike" baseline="0">
                <a:latin typeface="Montserrat" panose="00000500000000000000" pitchFamily="2" charset="0"/>
              </a:rPr>
              <a:t>Years 11-25 = 10% of value of annual SREC commitment</a:t>
            </a:r>
          </a:p>
          <a:p>
            <a:r>
              <a:rPr lang="en-US" sz="2600">
                <a:latin typeface="Montserrat"/>
                <a:cs typeface="Calibri"/>
              </a:rPr>
              <a:t>Delta Tier Performance</a:t>
            </a:r>
            <a:r>
              <a:rPr lang="en-US" sz="2600">
                <a:latin typeface="Montserrat"/>
              </a:rPr>
              <a:t> Guarantee</a:t>
            </a:r>
            <a:endParaRPr lang="en-US" sz="2800" b="1" i="0" u="none" strike="noStrike" baseline="0">
              <a:latin typeface="Montserrat"/>
            </a:endParaRPr>
          </a:p>
          <a:p>
            <a:pPr lvl="1"/>
            <a:r>
              <a:rPr lang="en-US" sz="2200">
                <a:latin typeface="Montserrat"/>
              </a:rPr>
              <a:t>Years 1-5 = 5% of value of annual SREC commitment</a:t>
            </a:r>
          </a:p>
          <a:p>
            <a:pPr lvl="1"/>
            <a:endParaRPr lang="en-US" sz="2200" i="0" u="none" strike="noStrike" baseline="0">
              <a:latin typeface="Montserrat" panose="00000500000000000000" pitchFamily="2" charset="0"/>
            </a:endParaRPr>
          </a:p>
          <a:p>
            <a:endParaRPr lang="en-US" sz="1800" b="1" i="0" u="none" strike="noStrike" baseline="0">
              <a:solidFill>
                <a:srgbClr val="000000"/>
              </a:solidFill>
              <a:latin typeface="Montserrat" panose="00000500000000000000" pitchFamily="2" charset="0"/>
            </a:endParaRPr>
          </a:p>
          <a:p>
            <a:endParaRPr lang="en-US" sz="1800" b="1">
              <a:solidFill>
                <a:srgbClr val="728390"/>
              </a:solidFill>
              <a:latin typeface="Montserrat" panose="00000500000000000000" pitchFamily="2" charset="0"/>
            </a:endParaRPr>
          </a:p>
          <a:p>
            <a:endParaRPr lang="en-US"/>
          </a:p>
          <a:p>
            <a:endParaRPr lang="en-US">
              <a:cs typeface="Calibri" panose="020F0502020204030204"/>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19</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3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i="0" u="none" strike="noStrike" baseline="0">
                <a:solidFill>
                  <a:srgbClr val="DD4000"/>
                </a:solidFill>
                <a:latin typeface="Work Sans Black" pitchFamily="2" charset="0"/>
              </a:rPr>
              <a:t>Agenda</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2197651"/>
            <a:ext cx="10515600" cy="2518728"/>
          </a:xfrm>
        </p:spPr>
        <p:txBody>
          <a:bodyPr vert="horz" lIns="91440" tIns="45720" rIns="91440" bIns="45720" rtlCol="0" anchor="t">
            <a:normAutofit lnSpcReduction="10000"/>
          </a:bodyPr>
          <a:lstStyle/>
          <a:p>
            <a:r>
              <a:rPr lang="en-US" sz="2800" i="0" u="none" strike="noStrike" baseline="0">
                <a:latin typeface="Montserrat" panose="00000500000000000000" pitchFamily="2" charset="0"/>
              </a:rPr>
              <a:t>Program Overview</a:t>
            </a:r>
          </a:p>
          <a:p>
            <a:r>
              <a:rPr lang="en-US" sz="2800" i="0" u="none" strike="noStrike" baseline="0">
                <a:latin typeface="Montserrat"/>
              </a:rPr>
              <a:t>Changes from </a:t>
            </a:r>
            <a:r>
              <a:rPr lang="en-US">
                <a:latin typeface="Montserrat"/>
              </a:rPr>
              <a:t>2023</a:t>
            </a:r>
            <a:r>
              <a:rPr lang="en-US" sz="2800" i="0" u="none" strike="noStrike" baseline="0">
                <a:latin typeface="Montserrat"/>
              </a:rPr>
              <a:t> Procurement</a:t>
            </a:r>
          </a:p>
          <a:p>
            <a:r>
              <a:rPr lang="en-US" sz="2800" i="0" u="none" strike="noStrike" baseline="0">
                <a:latin typeface="Montserrat" panose="00000500000000000000" pitchFamily="2" charset="0"/>
              </a:rPr>
              <a:t>Program Requirements</a:t>
            </a:r>
          </a:p>
          <a:p>
            <a:r>
              <a:rPr lang="en-US" sz="2800" i="0" u="none" strike="noStrike" baseline="0">
                <a:latin typeface="Montserrat" panose="00000500000000000000" pitchFamily="2" charset="0"/>
              </a:rPr>
              <a:t>Application Example</a:t>
            </a:r>
          </a:p>
          <a:p>
            <a:r>
              <a:rPr lang="en-US" sz="2800" i="0" u="none" strike="noStrike" baseline="0">
                <a:latin typeface="Montserrat" panose="00000500000000000000" pitchFamily="2" charset="0"/>
              </a:rPr>
              <a:t>Questions &amp; Answers</a:t>
            </a: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5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normAutofit fontScale="90000"/>
          </a:bodyPr>
          <a:lstStyle/>
          <a:p>
            <a:pPr algn="ctr"/>
            <a:r>
              <a:rPr lang="en-US" b="1">
                <a:solidFill>
                  <a:srgbClr val="DD4000"/>
                </a:solidFill>
                <a:latin typeface="Work Sans Black" pitchFamily="2" charset="0"/>
              </a:rPr>
              <a:t>Application </a:t>
            </a:r>
            <a:br>
              <a:rPr lang="en-US" b="1">
                <a:solidFill>
                  <a:srgbClr val="DD4000"/>
                </a:solidFill>
                <a:latin typeface="Work Sans Black" pitchFamily="2" charset="0"/>
              </a:rPr>
            </a:br>
            <a:r>
              <a:rPr lang="en-US" b="1">
                <a:solidFill>
                  <a:srgbClr val="DD4000"/>
                </a:solidFill>
                <a:latin typeface="Work Sans Black" pitchFamily="2" charset="0"/>
              </a:rPr>
              <a:t>Example</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20</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0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Application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r>
              <a:rPr lang="en-US" sz="2600" i="0" u="none" strike="noStrike" baseline="0" dirty="0">
                <a:latin typeface="Montserrat"/>
              </a:rPr>
              <a:t>Application window: </a:t>
            </a:r>
          </a:p>
          <a:p>
            <a:pPr lvl="1"/>
            <a:r>
              <a:rPr lang="en-US" sz="2200" i="0" u="none" strike="noStrike" baseline="0" dirty="0">
                <a:latin typeface="Montserrat"/>
              </a:rPr>
              <a:t>Monday</a:t>
            </a:r>
            <a:r>
              <a:rPr lang="en-US" sz="2200" dirty="0">
                <a:latin typeface="Montserrat"/>
              </a:rPr>
              <a:t>, November 4th at 9:00 am to</a:t>
            </a:r>
            <a:r>
              <a:rPr lang="en-US" sz="2200" i="0" u="none" strike="noStrike" baseline="0" dirty="0">
                <a:latin typeface="Montserrat"/>
              </a:rPr>
              <a:t> Friday</a:t>
            </a:r>
            <a:r>
              <a:rPr lang="en-US" sz="2200" dirty="0">
                <a:latin typeface="Montserrat"/>
              </a:rPr>
              <a:t>, November 15th at 5:00 pm</a:t>
            </a:r>
            <a:endParaRPr lang="en-US" dirty="0"/>
          </a:p>
          <a:p>
            <a:r>
              <a:rPr lang="en-US" sz="2600" i="0" u="none" strike="noStrike" baseline="0" dirty="0">
                <a:latin typeface="Montserrat"/>
              </a:rPr>
              <a:t>All applications must be submitted online</a:t>
            </a:r>
          </a:p>
          <a:p>
            <a:r>
              <a:rPr lang="en-US" sz="2600" i="0" u="none" strike="noStrike" baseline="0" dirty="0">
                <a:latin typeface="Montserrat"/>
              </a:rPr>
              <a:t>One application per facility</a:t>
            </a:r>
          </a:p>
          <a:p>
            <a:r>
              <a:rPr lang="en-US" sz="2600" i="0" u="none" strike="noStrike" baseline="0" dirty="0">
                <a:latin typeface="Montserrat"/>
              </a:rPr>
              <a:t>Applications can be saved and returned to before final submission</a:t>
            </a:r>
          </a:p>
          <a:p>
            <a:r>
              <a:rPr lang="en-US" sz="2600" i="0" u="none" strike="noStrike" baseline="0" dirty="0">
                <a:latin typeface="Montserrat"/>
              </a:rPr>
              <a:t>Applications can be submitted by facility owner or an owner representative</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21</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4434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22</a:t>
            </a:fld>
            <a:endParaRPr lang="en-US"/>
          </a:p>
        </p:txBody>
      </p:sp>
      <p:pic>
        <p:nvPicPr>
          <p:cNvPr id="4" name="Picture 2">
            <a:extLst>
              <a:ext uri="{FF2B5EF4-FFF2-40B4-BE49-F238E27FC236}">
                <a16:creationId xmlns:a16="http://schemas.microsoft.com/office/drawing/2014/main" id="{6266C6B5-8F2D-2C6D-2C81-1FA10FCA0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9FE973C-0155-F557-4BC5-76C73E250A09}"/>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Getting Started</a:t>
            </a:r>
            <a:endParaRPr lang="en-US" sz="4000" b="1">
              <a:solidFill>
                <a:schemeClr val="accent5"/>
              </a:solidFill>
              <a:cs typeface="Aparajita" panose="020B0502040204020203" pitchFamily="18" charset="0"/>
            </a:endParaRPr>
          </a:p>
        </p:txBody>
      </p:sp>
      <p:pic>
        <p:nvPicPr>
          <p:cNvPr id="8" name="Picture 7">
            <a:extLst>
              <a:ext uri="{FF2B5EF4-FFF2-40B4-BE49-F238E27FC236}">
                <a16:creationId xmlns:a16="http://schemas.microsoft.com/office/drawing/2014/main" id="{39374E3B-7DA8-0731-68D6-44D76C505026}"/>
              </a:ext>
            </a:extLst>
          </p:cNvPr>
          <p:cNvPicPr>
            <a:picLocks noChangeAspect="1"/>
          </p:cNvPicPr>
          <p:nvPr/>
        </p:nvPicPr>
        <p:blipFill rotWithShape="1">
          <a:blip r:embed="rId4"/>
          <a:srcRect l="6118" r="1" b="7082"/>
          <a:stretch/>
        </p:blipFill>
        <p:spPr>
          <a:xfrm>
            <a:off x="922421" y="3108885"/>
            <a:ext cx="10515600" cy="1603393"/>
          </a:xfrm>
          <a:prstGeom prst="rect">
            <a:avLst/>
          </a:prstGeom>
        </p:spPr>
      </p:pic>
      <p:sp>
        <p:nvSpPr>
          <p:cNvPr id="2" name="Content Placeholder 2">
            <a:extLst>
              <a:ext uri="{FF2B5EF4-FFF2-40B4-BE49-F238E27FC236}">
                <a16:creationId xmlns:a16="http://schemas.microsoft.com/office/drawing/2014/main" id="{CA78D763-DD0D-8FBB-4394-9EF2B130BA29}"/>
              </a:ext>
            </a:extLst>
          </p:cNvPr>
          <p:cNvSpPr txBox="1">
            <a:spLocks/>
          </p:cNvSpPr>
          <p:nvPr/>
        </p:nvSpPr>
        <p:spPr>
          <a:xfrm>
            <a:off x="922421" y="1403560"/>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Go to: </a:t>
            </a:r>
            <a:r>
              <a:rPr lang="en-US" sz="2200">
                <a:latin typeface="Montserrat" panose="00000500000000000000" pitchFamily="2" charset="0"/>
                <a:hlinkClick r:id="rId5"/>
              </a:rPr>
              <a:t>www.srecdelaware.com</a:t>
            </a:r>
            <a:r>
              <a:rPr lang="en-US" sz="2200">
                <a:latin typeface="Montserrat" panose="00000500000000000000" pitchFamily="2" charset="0"/>
              </a:rPr>
              <a:t>, click “Sign Up” on top bar.</a:t>
            </a:r>
            <a:endParaRPr lang="en-US" sz="2200"/>
          </a:p>
        </p:txBody>
      </p:sp>
      <p:sp>
        <p:nvSpPr>
          <p:cNvPr id="13" name="Down Arrow 7">
            <a:extLst>
              <a:ext uri="{FF2B5EF4-FFF2-40B4-BE49-F238E27FC236}">
                <a16:creationId xmlns:a16="http://schemas.microsoft.com/office/drawing/2014/main" id="{7977E813-68DF-3A83-A1C5-7A2DB01BDCAD}"/>
              </a:ext>
            </a:extLst>
          </p:cNvPr>
          <p:cNvSpPr/>
          <p:nvPr/>
        </p:nvSpPr>
        <p:spPr>
          <a:xfrm>
            <a:off x="5549974" y="2284057"/>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23</a:t>
            </a:fld>
            <a:endParaRPr lang="en-US"/>
          </a:p>
        </p:txBody>
      </p:sp>
      <p:pic>
        <p:nvPicPr>
          <p:cNvPr id="6" name="Picture 5">
            <a:extLst>
              <a:ext uri="{FF2B5EF4-FFF2-40B4-BE49-F238E27FC236}">
                <a16:creationId xmlns:a16="http://schemas.microsoft.com/office/drawing/2014/main" id="{70028DFF-7DF3-8C19-E931-025AAE461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296"/>
          <a:stretch/>
        </p:blipFill>
        <p:spPr>
          <a:xfrm>
            <a:off x="2615888" y="1919459"/>
            <a:ext cx="6327700" cy="3522895"/>
          </a:xfrm>
          <a:prstGeom prst="rect">
            <a:avLst/>
          </a:prstGeom>
          <a:ln>
            <a:solidFill>
              <a:schemeClr val="bg2"/>
            </a:solidFill>
          </a:ln>
        </p:spPr>
      </p:pic>
      <p:sp>
        <p:nvSpPr>
          <p:cNvPr id="7" name="Title 1">
            <a:extLst>
              <a:ext uri="{FF2B5EF4-FFF2-40B4-BE49-F238E27FC236}">
                <a16:creationId xmlns:a16="http://schemas.microsoft.com/office/drawing/2014/main" id="{D9FE973C-0155-F557-4BC5-76C73E250A09}"/>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Getting Started</a:t>
            </a:r>
            <a:endParaRPr lang="en-US" sz="4000" b="1">
              <a:solidFill>
                <a:schemeClr val="accent5"/>
              </a:solidFill>
              <a:cs typeface="Aparajita" panose="020B0502040204020203" pitchFamily="18" charset="0"/>
            </a:endParaRPr>
          </a:p>
        </p:txBody>
      </p:sp>
      <p:sp>
        <p:nvSpPr>
          <p:cNvPr id="12" name="Down Arrow 7">
            <a:extLst>
              <a:ext uri="{FF2B5EF4-FFF2-40B4-BE49-F238E27FC236}">
                <a16:creationId xmlns:a16="http://schemas.microsoft.com/office/drawing/2014/main" id="{B5D54A45-D803-D47D-5A51-8D530DD3B8A0}"/>
              </a:ext>
            </a:extLst>
          </p:cNvPr>
          <p:cNvSpPr/>
          <p:nvPr/>
        </p:nvSpPr>
        <p:spPr>
          <a:xfrm rot="10800000">
            <a:off x="7504376" y="3293669"/>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D59895EC-E8BF-2922-0C1C-5230EF08E54F}"/>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Fill in your contact details, create a password, click “Create Account.” </a:t>
            </a:r>
            <a:endParaRPr lang="en-US" sz="2200"/>
          </a:p>
        </p:txBody>
      </p:sp>
      <p:pic>
        <p:nvPicPr>
          <p:cNvPr id="4" name="Picture 2">
            <a:extLst>
              <a:ext uri="{FF2B5EF4-FFF2-40B4-BE49-F238E27FC236}">
                <a16:creationId xmlns:a16="http://schemas.microsoft.com/office/drawing/2014/main" id="{6266C6B5-8F2D-2C6D-2C81-1FA10FCA0B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8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24</a:t>
            </a:fld>
            <a:endParaRPr lang="en-US"/>
          </a:p>
        </p:txBody>
      </p:sp>
      <p:pic>
        <p:nvPicPr>
          <p:cNvPr id="9" name="Picture 8">
            <a:extLst>
              <a:ext uri="{FF2B5EF4-FFF2-40B4-BE49-F238E27FC236}">
                <a16:creationId xmlns:a16="http://schemas.microsoft.com/office/drawing/2014/main" id="{C2E30CFD-12AE-E669-683B-864E00E5C9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6151" y="1448965"/>
            <a:ext cx="6056892" cy="3852757"/>
          </a:xfrm>
          <a:prstGeom prst="rect">
            <a:avLst/>
          </a:prstGeom>
        </p:spPr>
      </p:pic>
      <p:pic>
        <p:nvPicPr>
          <p:cNvPr id="4" name="Picture 2">
            <a:extLst>
              <a:ext uri="{FF2B5EF4-FFF2-40B4-BE49-F238E27FC236}">
                <a16:creationId xmlns:a16="http://schemas.microsoft.com/office/drawing/2014/main" id="{D0DB161E-2DFA-33D8-B07E-E14A5D9669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1DE622B-57CC-74F2-71BB-B8B27313FEA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New Applications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DEF5E312-31BC-03B5-C1A7-FA80E73DA254}"/>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Click “New Application.”</a:t>
            </a:r>
          </a:p>
        </p:txBody>
      </p:sp>
      <p:sp>
        <p:nvSpPr>
          <p:cNvPr id="7" name="Down Arrow 7">
            <a:extLst>
              <a:ext uri="{FF2B5EF4-FFF2-40B4-BE49-F238E27FC236}">
                <a16:creationId xmlns:a16="http://schemas.microsoft.com/office/drawing/2014/main" id="{7B0CE06E-CC5D-77C3-346A-0F5AA6A7956A}"/>
              </a:ext>
            </a:extLst>
          </p:cNvPr>
          <p:cNvSpPr/>
          <p:nvPr/>
        </p:nvSpPr>
        <p:spPr>
          <a:xfrm rot="16200000">
            <a:off x="4623007" y="2655379"/>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48080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25</a:t>
            </a:fld>
            <a:endParaRPr lang="en-US"/>
          </a:p>
        </p:txBody>
      </p:sp>
      <p:sp>
        <p:nvSpPr>
          <p:cNvPr id="6" name="TextBox 5">
            <a:extLst>
              <a:ext uri="{FF2B5EF4-FFF2-40B4-BE49-F238E27FC236}">
                <a16:creationId xmlns:a16="http://schemas.microsoft.com/office/drawing/2014/main" id="{D69974A5-E8C1-9A24-8344-E70B3A8736E1}"/>
              </a:ext>
            </a:extLst>
          </p:cNvPr>
          <p:cNvSpPr txBox="1"/>
          <p:nvPr/>
        </p:nvSpPr>
        <p:spPr>
          <a:xfrm>
            <a:off x="5742711" y="1263537"/>
            <a:ext cx="5279516" cy="1205225"/>
          </a:xfrm>
          <a:prstGeom prst="rect">
            <a:avLst/>
          </a:prstGeom>
          <a:noFill/>
        </p:spPr>
        <p:txBody>
          <a:bodyPr wrap="none" rtlCol="0" anchor="t">
            <a:noAutofit/>
          </a:bodyPr>
          <a:lstStyle/>
          <a:p>
            <a:pPr marL="285750" indent="-285750">
              <a:buFont typeface="Arial" pitchFamily="34" charset="0"/>
              <a:buChar char="•"/>
            </a:pPr>
            <a:endParaRPr lang="en-US">
              <a:solidFill>
                <a:schemeClr val="accent5"/>
              </a:solidFill>
              <a:latin typeface="Calibri" pitchFamily="34" charset="0"/>
            </a:endParaRPr>
          </a:p>
        </p:txBody>
      </p:sp>
      <p:pic>
        <p:nvPicPr>
          <p:cNvPr id="11" name="Picture 10">
            <a:extLst>
              <a:ext uri="{FF2B5EF4-FFF2-40B4-BE49-F238E27FC236}">
                <a16:creationId xmlns:a16="http://schemas.microsoft.com/office/drawing/2014/main" id="{C3D91AFB-3242-CE6D-7F67-89DC02D38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5372" y="1335786"/>
            <a:ext cx="5580089" cy="4186428"/>
          </a:xfrm>
          <a:prstGeom prst="rect">
            <a:avLst/>
          </a:prstGeom>
        </p:spPr>
      </p:pic>
      <p:pic>
        <p:nvPicPr>
          <p:cNvPr id="4" name="Picture 2">
            <a:extLst>
              <a:ext uri="{FF2B5EF4-FFF2-40B4-BE49-F238E27FC236}">
                <a16:creationId xmlns:a16="http://schemas.microsoft.com/office/drawing/2014/main" id="{D0DB161E-2DFA-33D8-B07E-E14A5D966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1DE622B-57CC-74F2-71BB-B8B27313FEA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Prior Applications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DB72BFA3-5A65-BCD7-EAF3-64DEDC782C3B}"/>
              </a:ext>
            </a:extLst>
          </p:cNvPr>
          <p:cNvSpPr txBox="1">
            <a:spLocks/>
          </p:cNvSpPr>
          <p:nvPr/>
        </p:nvSpPr>
        <p:spPr>
          <a:xfrm>
            <a:off x="899861" y="1439222"/>
            <a:ext cx="4781189"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Montserrat" panose="00000500000000000000" pitchFamily="2" charset="0"/>
              </a:rPr>
              <a:t>You can submit a new bid for a facility that was not accepted in a previous procurement. </a:t>
            </a:r>
          </a:p>
          <a:p>
            <a:pPr marL="0" indent="0">
              <a:buNone/>
            </a:pPr>
            <a:endParaRPr lang="en-US" sz="2000">
              <a:latin typeface="Montserrat" panose="00000500000000000000" pitchFamily="2" charset="0"/>
            </a:endParaRPr>
          </a:p>
          <a:p>
            <a:pPr marL="0" indent="0">
              <a:buNone/>
            </a:pPr>
            <a:r>
              <a:rPr lang="en-US" sz="2000">
                <a:latin typeface="Montserrat" panose="00000500000000000000" pitchFamily="2" charset="0"/>
              </a:rPr>
              <a:t>Contact Customer Service if you want to submit a bid for a facility previously submitted by another party. </a:t>
            </a:r>
          </a:p>
        </p:txBody>
      </p:sp>
    </p:spTree>
    <p:extLst>
      <p:ext uri="{BB962C8B-B14F-4D97-AF65-F5344CB8AC3E}">
        <p14:creationId xmlns:p14="http://schemas.microsoft.com/office/powerpoint/2010/main" val="120395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26</a:t>
            </a:fld>
            <a:endParaRPr lang="en-US"/>
          </a:p>
        </p:txBody>
      </p:sp>
      <p:pic>
        <p:nvPicPr>
          <p:cNvPr id="13" name="Picture 12">
            <a:extLst>
              <a:ext uri="{FF2B5EF4-FFF2-40B4-BE49-F238E27FC236}">
                <a16:creationId xmlns:a16="http://schemas.microsoft.com/office/drawing/2014/main" id="{DB01026D-614A-604F-06E4-D39CD3A1F233}"/>
              </a:ext>
            </a:extLst>
          </p:cNvPr>
          <p:cNvPicPr>
            <a:picLocks noChangeAspect="1"/>
          </p:cNvPicPr>
          <p:nvPr/>
        </p:nvPicPr>
        <p:blipFill rotWithShape="1">
          <a:blip r:embed="rId3"/>
          <a:srcRect r="35376" b="2906"/>
          <a:stretch/>
        </p:blipFill>
        <p:spPr>
          <a:xfrm>
            <a:off x="779468" y="1238777"/>
            <a:ext cx="2963360" cy="5226315"/>
          </a:xfrm>
          <a:prstGeom prst="rect">
            <a:avLst/>
          </a:prstGeom>
          <a:ln>
            <a:solidFill>
              <a:srgbClr val="FFD607"/>
            </a:solidFill>
          </a:ln>
        </p:spPr>
      </p:pic>
      <p:pic>
        <p:nvPicPr>
          <p:cNvPr id="15" name="Picture 14">
            <a:extLst>
              <a:ext uri="{FF2B5EF4-FFF2-40B4-BE49-F238E27FC236}">
                <a16:creationId xmlns:a16="http://schemas.microsoft.com/office/drawing/2014/main" id="{7FCEE762-8147-EBF9-E8A0-5BC5ABF60C51}"/>
              </a:ext>
            </a:extLst>
          </p:cNvPr>
          <p:cNvPicPr>
            <a:picLocks noChangeAspect="1"/>
          </p:cNvPicPr>
          <p:nvPr/>
        </p:nvPicPr>
        <p:blipFill rotWithShape="1">
          <a:blip r:embed="rId4"/>
          <a:srcRect l="2392" r="15060"/>
          <a:stretch/>
        </p:blipFill>
        <p:spPr>
          <a:xfrm>
            <a:off x="4054642" y="1238777"/>
            <a:ext cx="3451493" cy="4218697"/>
          </a:xfrm>
          <a:prstGeom prst="rect">
            <a:avLst/>
          </a:prstGeom>
          <a:ln>
            <a:solidFill>
              <a:srgbClr val="FFD838"/>
            </a:solidFill>
          </a:ln>
        </p:spPr>
      </p:pic>
      <p:pic>
        <p:nvPicPr>
          <p:cNvPr id="11" name="Picture 10">
            <a:extLst>
              <a:ext uri="{FF2B5EF4-FFF2-40B4-BE49-F238E27FC236}">
                <a16:creationId xmlns:a16="http://schemas.microsoft.com/office/drawing/2014/main" id="{FF02513E-6B0F-F95C-B48B-5F5F0D26ADBD}"/>
              </a:ext>
            </a:extLst>
          </p:cNvPr>
          <p:cNvPicPr>
            <a:picLocks noChangeAspect="1"/>
          </p:cNvPicPr>
          <p:nvPr/>
        </p:nvPicPr>
        <p:blipFill rotWithShape="1">
          <a:blip r:embed="rId5"/>
          <a:srcRect t="1448" r="5006"/>
          <a:stretch/>
        </p:blipFill>
        <p:spPr>
          <a:xfrm>
            <a:off x="7817949" y="1238777"/>
            <a:ext cx="4016339" cy="5226315"/>
          </a:xfrm>
          <a:prstGeom prst="rect">
            <a:avLst/>
          </a:prstGeom>
          <a:ln>
            <a:solidFill>
              <a:srgbClr val="FFD838"/>
            </a:solidFill>
          </a:ln>
        </p:spPr>
      </p:pic>
      <p:pic>
        <p:nvPicPr>
          <p:cNvPr id="3" name="Picture 2">
            <a:extLst>
              <a:ext uri="{FF2B5EF4-FFF2-40B4-BE49-F238E27FC236}">
                <a16:creationId xmlns:a16="http://schemas.microsoft.com/office/drawing/2014/main" id="{DEB8B8FE-9596-C297-0345-2E3C91AD82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DF2FC59-1E31-EECF-F5D1-689D3414F123}"/>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#1 – Facility Info </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328590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27</a:t>
            </a:fld>
            <a:endParaRPr lang="en-US"/>
          </a:p>
        </p:txBody>
      </p:sp>
      <p:pic>
        <p:nvPicPr>
          <p:cNvPr id="6" name="Picture 5">
            <a:extLst>
              <a:ext uri="{FF2B5EF4-FFF2-40B4-BE49-F238E27FC236}">
                <a16:creationId xmlns:a16="http://schemas.microsoft.com/office/drawing/2014/main" id="{3D226280-87D1-48FA-30A8-D1DE663443B2}"/>
              </a:ext>
            </a:extLst>
          </p:cNvPr>
          <p:cNvPicPr>
            <a:picLocks noChangeAspect="1"/>
          </p:cNvPicPr>
          <p:nvPr/>
        </p:nvPicPr>
        <p:blipFill rotWithShape="1">
          <a:blip r:embed="rId3"/>
          <a:srcRect b="1600"/>
          <a:stretch/>
        </p:blipFill>
        <p:spPr>
          <a:xfrm>
            <a:off x="3178332" y="1141964"/>
            <a:ext cx="5835335" cy="4500848"/>
          </a:xfrm>
          <a:prstGeom prst="rect">
            <a:avLst/>
          </a:prstGeom>
          <a:ln>
            <a:solidFill>
              <a:srgbClr val="FFD607"/>
            </a:solidFill>
          </a:ln>
        </p:spPr>
      </p:pic>
      <p:pic>
        <p:nvPicPr>
          <p:cNvPr id="3" name="Picture 2">
            <a:extLst>
              <a:ext uri="{FF2B5EF4-FFF2-40B4-BE49-F238E27FC236}">
                <a16:creationId xmlns:a16="http://schemas.microsoft.com/office/drawing/2014/main" id="{F65303E8-CB1A-2B01-D34A-4791AAE573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2C5C70F-A4A8-3CA8-A3AA-83BE942D251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#2 – Owner Contact Info </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222466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28</a:t>
            </a:fld>
            <a:endParaRPr lang="en-US"/>
          </a:p>
        </p:txBody>
      </p:sp>
      <p:pic>
        <p:nvPicPr>
          <p:cNvPr id="9" name="Content Placeholder 6">
            <a:extLst>
              <a:ext uri="{FF2B5EF4-FFF2-40B4-BE49-F238E27FC236}">
                <a16:creationId xmlns:a16="http://schemas.microsoft.com/office/drawing/2014/main" id="{60E439B4-9D82-7981-2ED9-2664F72C4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761"/>
          <a:stretch/>
        </p:blipFill>
        <p:spPr>
          <a:xfrm>
            <a:off x="1268380" y="2053074"/>
            <a:ext cx="9655238" cy="3355961"/>
          </a:xfrm>
          <a:prstGeom prst="rect">
            <a:avLst/>
          </a:prstGeom>
          <a:ln>
            <a:solidFill>
              <a:schemeClr val="accent1"/>
            </a:solidFill>
          </a:ln>
        </p:spPr>
      </p:pic>
      <p:sp>
        <p:nvSpPr>
          <p:cNvPr id="6" name="Title 1">
            <a:extLst>
              <a:ext uri="{FF2B5EF4-FFF2-40B4-BE49-F238E27FC236}">
                <a16:creationId xmlns:a16="http://schemas.microsoft.com/office/drawing/2014/main" id="{6AC4348E-DD9A-382E-BFD7-B5503ACB11B1}"/>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#3 – Owner Representative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841831EA-B084-1DA7-CC89-9A1D401FAFF5}"/>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Select an owner representative, if applicable. </a:t>
            </a:r>
          </a:p>
        </p:txBody>
      </p:sp>
      <p:pic>
        <p:nvPicPr>
          <p:cNvPr id="3" name="Picture 2">
            <a:extLst>
              <a:ext uri="{FF2B5EF4-FFF2-40B4-BE49-F238E27FC236}">
                <a16:creationId xmlns:a16="http://schemas.microsoft.com/office/drawing/2014/main" id="{D6AFBFEE-CF82-6850-D042-973936899B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7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29</a:t>
            </a:fld>
            <a:endParaRPr lang="en-US"/>
          </a:p>
        </p:txBody>
      </p:sp>
      <p:pic>
        <p:nvPicPr>
          <p:cNvPr id="11" name="Picture 10">
            <a:extLst>
              <a:ext uri="{FF2B5EF4-FFF2-40B4-BE49-F238E27FC236}">
                <a16:creationId xmlns:a16="http://schemas.microsoft.com/office/drawing/2014/main" id="{79DE9265-7AE9-FE6C-EBBF-FE98DBB9F366}"/>
              </a:ext>
            </a:extLst>
          </p:cNvPr>
          <p:cNvPicPr>
            <a:picLocks noChangeAspect="1"/>
          </p:cNvPicPr>
          <p:nvPr/>
        </p:nvPicPr>
        <p:blipFill rotWithShape="1">
          <a:blip r:embed="rId3"/>
          <a:srcRect l="1777" t="1024" b="37203"/>
          <a:stretch/>
        </p:blipFill>
        <p:spPr>
          <a:xfrm>
            <a:off x="6209316" y="1378457"/>
            <a:ext cx="5078726" cy="4126540"/>
          </a:xfrm>
          <a:prstGeom prst="rect">
            <a:avLst/>
          </a:prstGeom>
          <a:ln>
            <a:solidFill>
              <a:srgbClr val="FFD838"/>
            </a:solidFill>
          </a:ln>
        </p:spPr>
      </p:pic>
      <p:pic>
        <p:nvPicPr>
          <p:cNvPr id="4" name="Picture 2">
            <a:extLst>
              <a:ext uri="{FF2B5EF4-FFF2-40B4-BE49-F238E27FC236}">
                <a16:creationId xmlns:a16="http://schemas.microsoft.com/office/drawing/2014/main" id="{F976A5A2-8C86-6CF5-179E-9C289D4F3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0D5DEC1-ABAB-197D-D77B-AE43F8D2387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 Bid Price </a:t>
            </a:r>
            <a:endParaRPr lang="en-US" sz="4000" b="1">
              <a:solidFill>
                <a:schemeClr val="accent5"/>
              </a:solidFill>
              <a:cs typeface="Aparajita" panose="020B0502040204020203" pitchFamily="18" charset="0"/>
            </a:endParaRPr>
          </a:p>
        </p:txBody>
      </p:sp>
      <p:sp>
        <p:nvSpPr>
          <p:cNvPr id="8" name="Content Placeholder 2">
            <a:extLst>
              <a:ext uri="{FF2B5EF4-FFF2-40B4-BE49-F238E27FC236}">
                <a16:creationId xmlns:a16="http://schemas.microsoft.com/office/drawing/2014/main" id="{57E5F332-D642-8C5D-9305-703EAC4C65A2}"/>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Montserrat" panose="00000500000000000000" pitchFamily="2" charset="0"/>
              </a:rPr>
              <a:t>Bids can be any number</a:t>
            </a:r>
          </a:p>
          <a:p>
            <a:r>
              <a:rPr lang="en-US" sz="2200">
                <a:latin typeface="Montserrat" panose="00000500000000000000" pitchFamily="2" charset="0"/>
              </a:rPr>
              <a:t>Lowest priced bids win</a:t>
            </a:r>
          </a:p>
          <a:p>
            <a:r>
              <a:rPr lang="en-US" sz="2200">
                <a:latin typeface="Montserrat" panose="00000500000000000000" pitchFamily="2" charset="0"/>
              </a:rPr>
              <a:t>Projects compete within each tier </a:t>
            </a:r>
          </a:p>
        </p:txBody>
      </p:sp>
    </p:spTree>
    <p:extLst>
      <p:ext uri="{BB962C8B-B14F-4D97-AF65-F5344CB8AC3E}">
        <p14:creationId xmlns:p14="http://schemas.microsoft.com/office/powerpoint/2010/main" val="36647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lstStyle/>
          <a:p>
            <a:pPr algn="ctr"/>
            <a:r>
              <a:rPr lang="en-US" b="1">
                <a:solidFill>
                  <a:srgbClr val="DD4000"/>
                </a:solidFill>
                <a:latin typeface="Work Sans Black" pitchFamily="2" charset="0"/>
              </a:rPr>
              <a:t>Program Overview</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3</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2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30</a:t>
            </a:fld>
            <a:endParaRPr lang="en-US"/>
          </a:p>
        </p:txBody>
      </p:sp>
      <p:pic>
        <p:nvPicPr>
          <p:cNvPr id="11" name="Picture 10">
            <a:extLst>
              <a:ext uri="{FF2B5EF4-FFF2-40B4-BE49-F238E27FC236}">
                <a16:creationId xmlns:a16="http://schemas.microsoft.com/office/drawing/2014/main" id="{79DE9265-7AE9-FE6C-EBBF-FE98DBB9F366}"/>
              </a:ext>
            </a:extLst>
          </p:cNvPr>
          <p:cNvPicPr>
            <a:picLocks noChangeAspect="1"/>
          </p:cNvPicPr>
          <p:nvPr/>
        </p:nvPicPr>
        <p:blipFill rotWithShape="1">
          <a:blip r:embed="rId3"/>
          <a:srcRect l="2255" t="63604"/>
          <a:stretch/>
        </p:blipFill>
        <p:spPr>
          <a:xfrm>
            <a:off x="5895474" y="1600199"/>
            <a:ext cx="5487996" cy="2640091"/>
          </a:xfrm>
          <a:prstGeom prst="rect">
            <a:avLst/>
          </a:prstGeom>
          <a:ln>
            <a:solidFill>
              <a:srgbClr val="FFD607"/>
            </a:solidFill>
          </a:ln>
        </p:spPr>
      </p:pic>
      <p:pic>
        <p:nvPicPr>
          <p:cNvPr id="4" name="Picture 2">
            <a:extLst>
              <a:ext uri="{FF2B5EF4-FFF2-40B4-BE49-F238E27FC236}">
                <a16:creationId xmlns:a16="http://schemas.microsoft.com/office/drawing/2014/main" id="{F976A5A2-8C86-6CF5-179E-9C289D4F3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0D5DEC1-ABAB-197D-D77B-AE43F8D2387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cont. – SREC Commitment </a:t>
            </a:r>
            <a:endParaRPr lang="en-US" sz="4000" b="1">
              <a:solidFill>
                <a:schemeClr val="accent5"/>
              </a:solidFill>
              <a:cs typeface="Aparajita" panose="020B0502040204020203" pitchFamily="18" charset="0"/>
            </a:endParaRPr>
          </a:p>
        </p:txBody>
      </p:sp>
      <p:sp>
        <p:nvSpPr>
          <p:cNvPr id="8" name="Content Placeholder 2">
            <a:extLst>
              <a:ext uri="{FF2B5EF4-FFF2-40B4-BE49-F238E27FC236}">
                <a16:creationId xmlns:a16="http://schemas.microsoft.com/office/drawing/2014/main" id="{7A6589E1-8C22-DBB4-A5A4-726FE1753887}"/>
              </a:ext>
            </a:extLst>
          </p:cNvPr>
          <p:cNvSpPr txBox="1">
            <a:spLocks/>
          </p:cNvSpPr>
          <p:nvPr/>
        </p:nvSpPr>
        <p:spPr>
          <a:xfrm>
            <a:off x="922421" y="1448965"/>
            <a:ext cx="480461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ontserrat" panose="00000500000000000000" pitchFamily="2" charset="0"/>
              </a:rPr>
              <a:t>SREC Commitment: The number of SRECs a facility commits to sell if the bid is successful </a:t>
            </a:r>
          </a:p>
          <a:p>
            <a:endParaRPr lang="en-US" sz="2000">
              <a:latin typeface="Montserrat" panose="00000500000000000000" pitchFamily="2" charset="0"/>
            </a:endParaRPr>
          </a:p>
          <a:p>
            <a:r>
              <a:rPr lang="en-US" sz="2000">
                <a:latin typeface="Montserrat" panose="00000500000000000000" pitchFamily="2" charset="0"/>
              </a:rPr>
              <a:t>Payment for up to 110% of commitment</a:t>
            </a:r>
          </a:p>
          <a:p>
            <a:r>
              <a:rPr lang="en-US" sz="2000">
                <a:latin typeface="Montserrat" panose="00000500000000000000" pitchFamily="2" charset="0"/>
              </a:rPr>
              <a:t>Projects &gt; 500 kW pay damages for creating less than 80% of commitment</a:t>
            </a:r>
          </a:p>
        </p:txBody>
      </p:sp>
    </p:spTree>
    <p:extLst>
      <p:ext uri="{BB962C8B-B14F-4D97-AF65-F5344CB8AC3E}">
        <p14:creationId xmlns:p14="http://schemas.microsoft.com/office/powerpoint/2010/main" val="4042739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pPr marL="0" indent="0">
              <a:buNone/>
            </a:pPr>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31</a:t>
            </a:fld>
            <a:endParaRPr lang="en-US"/>
          </a:p>
        </p:txBody>
      </p:sp>
      <p:pic>
        <p:nvPicPr>
          <p:cNvPr id="11" name="Picture 10">
            <a:extLst>
              <a:ext uri="{FF2B5EF4-FFF2-40B4-BE49-F238E27FC236}">
                <a16:creationId xmlns:a16="http://schemas.microsoft.com/office/drawing/2014/main" id="{24D5B3CD-10F3-1C10-712C-675A2DE75349}"/>
              </a:ext>
            </a:extLst>
          </p:cNvPr>
          <p:cNvPicPr>
            <a:picLocks noChangeAspect="1"/>
          </p:cNvPicPr>
          <p:nvPr/>
        </p:nvPicPr>
        <p:blipFill rotWithShape="1">
          <a:blip r:embed="rId3"/>
          <a:srcRect l="1443" t="3651" r="1139" b="3253"/>
          <a:stretch/>
        </p:blipFill>
        <p:spPr>
          <a:xfrm>
            <a:off x="6095999" y="2189747"/>
            <a:ext cx="5574633" cy="2418348"/>
          </a:xfrm>
          <a:prstGeom prst="rect">
            <a:avLst/>
          </a:prstGeom>
          <a:ln>
            <a:solidFill>
              <a:srgbClr val="FFD838"/>
            </a:solidFill>
          </a:ln>
        </p:spPr>
      </p:pic>
      <p:pic>
        <p:nvPicPr>
          <p:cNvPr id="4" name="Picture 2">
            <a:extLst>
              <a:ext uri="{FF2B5EF4-FFF2-40B4-BE49-F238E27FC236}">
                <a16:creationId xmlns:a16="http://schemas.microsoft.com/office/drawing/2014/main" id="{AC7CB3BA-F99D-566C-82B3-73AE11E0CE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89C0387-877C-DF83-C306-6111A4A5E3B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cont. – Parts and Labor Bonuses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25153E84-D64A-E647-40F1-3AA643272497}"/>
              </a:ext>
            </a:extLst>
          </p:cNvPr>
          <p:cNvSpPr txBox="1">
            <a:spLocks/>
          </p:cNvSpPr>
          <p:nvPr/>
        </p:nvSpPr>
        <p:spPr>
          <a:xfrm>
            <a:off x="838200" y="1462826"/>
            <a:ext cx="5406189" cy="40305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The facility must match the parts and/or labor bonus indicated on the application, or the contract will be cancelled.</a:t>
            </a:r>
          </a:p>
          <a:p>
            <a:endParaRPr lang="en-US" sz="1800">
              <a:latin typeface="Montserrat" panose="00000500000000000000" pitchFamily="2" charset="0"/>
            </a:endParaRPr>
          </a:p>
          <a:p>
            <a:pPr marL="0" indent="0">
              <a:buNone/>
            </a:pPr>
            <a:r>
              <a:rPr lang="en-US" sz="1800">
                <a:latin typeface="Montserrat" panose="00000500000000000000" pitchFamily="2" charset="0"/>
              </a:rPr>
              <a:t>Check your certification number:</a:t>
            </a:r>
          </a:p>
          <a:p>
            <a:r>
              <a:rPr lang="en-US" sz="1800">
                <a:latin typeface="Montserrat" panose="00000500000000000000" pitchFamily="2" charset="0"/>
              </a:rPr>
              <a:t>DE-#####-SUN-01-PW = Parts &amp; labor</a:t>
            </a:r>
          </a:p>
          <a:p>
            <a:r>
              <a:rPr lang="en-US" sz="1800">
                <a:latin typeface="Montserrat" panose="00000500000000000000" pitchFamily="2" charset="0"/>
              </a:rPr>
              <a:t>DE-#####-SUN-01-0W = labor only</a:t>
            </a:r>
          </a:p>
          <a:p>
            <a:r>
              <a:rPr lang="en-US" sz="1800">
                <a:latin typeface="Montserrat" panose="00000500000000000000" pitchFamily="2" charset="0"/>
              </a:rPr>
              <a:t>DE-#####-SUN-01-P0 = Parts only</a:t>
            </a:r>
          </a:p>
          <a:p>
            <a:r>
              <a:rPr lang="en-US" sz="1800">
                <a:latin typeface="Montserrat" panose="00000500000000000000" pitchFamily="2" charset="0"/>
              </a:rPr>
              <a:t>DE-#####-SUN-01-00 = neither </a:t>
            </a:r>
          </a:p>
          <a:p>
            <a:endParaRPr lang="en-US" sz="1800">
              <a:latin typeface="Montserrat" panose="00000500000000000000" pitchFamily="2" charset="0"/>
            </a:endParaRPr>
          </a:p>
          <a:p>
            <a:pPr marL="0" indent="0">
              <a:buNone/>
            </a:pPr>
            <a:r>
              <a:rPr lang="en-US" sz="1800">
                <a:latin typeface="Montserrat" panose="00000500000000000000" pitchFamily="2" charset="0"/>
              </a:rPr>
              <a:t>Contact customer service if you believe you qualify for the Delaware Parts bonus. </a:t>
            </a:r>
          </a:p>
        </p:txBody>
      </p:sp>
    </p:spTree>
    <p:extLst>
      <p:ext uri="{BB962C8B-B14F-4D97-AF65-F5344CB8AC3E}">
        <p14:creationId xmlns:p14="http://schemas.microsoft.com/office/powerpoint/2010/main" val="187646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32</a:t>
            </a:fld>
            <a:endParaRPr lang="en-US"/>
          </a:p>
        </p:txBody>
      </p:sp>
      <p:pic>
        <p:nvPicPr>
          <p:cNvPr id="11" name="Picture 10">
            <a:extLst>
              <a:ext uri="{FF2B5EF4-FFF2-40B4-BE49-F238E27FC236}">
                <a16:creationId xmlns:a16="http://schemas.microsoft.com/office/drawing/2014/main" id="{FCAE21C7-3B78-59CD-5EB0-A44E7F25B895}"/>
              </a:ext>
            </a:extLst>
          </p:cNvPr>
          <p:cNvPicPr>
            <a:picLocks noChangeAspect="1"/>
          </p:cNvPicPr>
          <p:nvPr/>
        </p:nvPicPr>
        <p:blipFill rotWithShape="1">
          <a:blip r:embed="rId3"/>
          <a:srcRect l="3264" t="6180" r="1981" b="18590"/>
          <a:stretch/>
        </p:blipFill>
        <p:spPr>
          <a:xfrm>
            <a:off x="5690937" y="1403561"/>
            <a:ext cx="5638800" cy="1748566"/>
          </a:xfrm>
          <a:prstGeom prst="rect">
            <a:avLst/>
          </a:prstGeom>
          <a:ln>
            <a:solidFill>
              <a:srgbClr val="FFD607"/>
            </a:solidFill>
          </a:ln>
        </p:spPr>
      </p:pic>
      <p:pic>
        <p:nvPicPr>
          <p:cNvPr id="13" name="Picture 12">
            <a:extLst>
              <a:ext uri="{FF2B5EF4-FFF2-40B4-BE49-F238E27FC236}">
                <a16:creationId xmlns:a16="http://schemas.microsoft.com/office/drawing/2014/main" id="{BB75F227-FE00-B29A-25D5-44F87F1470DC}"/>
              </a:ext>
            </a:extLst>
          </p:cNvPr>
          <p:cNvPicPr>
            <a:picLocks noChangeAspect="1"/>
          </p:cNvPicPr>
          <p:nvPr/>
        </p:nvPicPr>
        <p:blipFill>
          <a:blip r:embed="rId4"/>
          <a:stretch>
            <a:fillRect/>
          </a:stretch>
        </p:blipFill>
        <p:spPr>
          <a:xfrm>
            <a:off x="1670128" y="3429000"/>
            <a:ext cx="8041618" cy="2067362"/>
          </a:xfrm>
          <a:prstGeom prst="rect">
            <a:avLst/>
          </a:prstGeom>
          <a:ln>
            <a:solidFill>
              <a:srgbClr val="FFD838"/>
            </a:solidFill>
          </a:ln>
        </p:spPr>
      </p:pic>
      <p:sp>
        <p:nvSpPr>
          <p:cNvPr id="9" name="Title 1">
            <a:extLst>
              <a:ext uri="{FF2B5EF4-FFF2-40B4-BE49-F238E27FC236}">
                <a16:creationId xmlns:a16="http://schemas.microsoft.com/office/drawing/2014/main" id="{46E6B158-937C-F195-694E-5FF7B1132CF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(if required) </a:t>
            </a:r>
            <a:endParaRPr lang="en-US" sz="4000" b="1">
              <a:solidFill>
                <a:schemeClr val="accent5"/>
              </a:solidFill>
              <a:cs typeface="Aparajita" panose="020B0502040204020203" pitchFamily="18" charset="0"/>
            </a:endParaRPr>
          </a:p>
        </p:txBody>
      </p:sp>
      <p:pic>
        <p:nvPicPr>
          <p:cNvPr id="2" name="Picture 2">
            <a:extLst>
              <a:ext uri="{FF2B5EF4-FFF2-40B4-BE49-F238E27FC236}">
                <a16:creationId xmlns:a16="http://schemas.microsoft.com/office/drawing/2014/main" id="{8F77CBE7-00A9-FD32-05EA-AB1ACA5E3E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EED8232-8E6A-7656-58F3-E60BD27BF025}"/>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Required for applications that do not already have a Delaware Certification number</a:t>
            </a:r>
          </a:p>
          <a:p>
            <a:pPr marL="0" indent="0">
              <a:lnSpc>
                <a:spcPct val="120000"/>
              </a:lnSpc>
              <a:buNone/>
            </a:pPr>
            <a:r>
              <a:rPr lang="en-US" sz="1800">
                <a:latin typeface="Montserrat" panose="00000500000000000000" pitchFamily="2" charset="0"/>
              </a:rPr>
              <a:t>$10,000 limit on bid deposits paid by credit card</a:t>
            </a:r>
          </a:p>
        </p:txBody>
      </p:sp>
    </p:spTree>
    <p:extLst>
      <p:ext uri="{BB962C8B-B14F-4D97-AF65-F5344CB8AC3E}">
        <p14:creationId xmlns:p14="http://schemas.microsoft.com/office/powerpoint/2010/main" val="3170466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33</a:t>
            </a:fld>
            <a:endParaRPr lang="en-US"/>
          </a:p>
        </p:txBody>
      </p:sp>
      <p:pic>
        <p:nvPicPr>
          <p:cNvPr id="11" name="Picture 10">
            <a:extLst>
              <a:ext uri="{FF2B5EF4-FFF2-40B4-BE49-F238E27FC236}">
                <a16:creationId xmlns:a16="http://schemas.microsoft.com/office/drawing/2014/main" id="{585A2BBC-2F9B-E3FF-2ECC-230FA4FC771A}"/>
              </a:ext>
            </a:extLst>
          </p:cNvPr>
          <p:cNvPicPr>
            <a:picLocks noChangeAspect="1"/>
          </p:cNvPicPr>
          <p:nvPr/>
        </p:nvPicPr>
        <p:blipFill rotWithShape="1">
          <a:blip r:embed="rId3"/>
          <a:srcRect l="3414" b="7296"/>
          <a:stretch/>
        </p:blipFill>
        <p:spPr>
          <a:xfrm>
            <a:off x="6377258" y="1333438"/>
            <a:ext cx="4042089" cy="4191124"/>
          </a:xfrm>
          <a:prstGeom prst="rect">
            <a:avLst/>
          </a:prstGeom>
          <a:ln>
            <a:solidFill>
              <a:srgbClr val="FFD607"/>
            </a:solidFill>
          </a:ln>
        </p:spPr>
      </p:pic>
      <p:sp>
        <p:nvSpPr>
          <p:cNvPr id="6" name="Title 1">
            <a:extLst>
              <a:ext uri="{FF2B5EF4-FFF2-40B4-BE49-F238E27FC236}">
                <a16:creationId xmlns:a16="http://schemas.microsoft.com/office/drawing/2014/main" id="{4DBDDF14-3F51-F5FE-A138-467D2C51C70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(continued)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6C483C7C-3E48-AD13-CC83-3618C86B1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29A9F2F-4885-B8DD-6D8F-116A51AE744A}"/>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Transfer Identification # used to track payments.</a:t>
            </a:r>
          </a:p>
          <a:p>
            <a:pPr marL="0" indent="0">
              <a:lnSpc>
                <a:spcPct val="120000"/>
              </a:lnSpc>
              <a:buNone/>
            </a:pPr>
            <a:r>
              <a:rPr lang="en-US" sz="1800">
                <a:latin typeface="Montserrat" panose="00000500000000000000" pitchFamily="2" charset="0"/>
              </a:rPr>
              <a:t>For wire and ACH payments put this Transfer Identification into your wire or ACH at your bank. </a:t>
            </a:r>
          </a:p>
        </p:txBody>
      </p:sp>
      <p:sp>
        <p:nvSpPr>
          <p:cNvPr id="3" name="Down Arrow 7">
            <a:extLst>
              <a:ext uri="{FF2B5EF4-FFF2-40B4-BE49-F238E27FC236}">
                <a16:creationId xmlns:a16="http://schemas.microsoft.com/office/drawing/2014/main" id="{BB59C5F8-D312-7E10-171C-3AD3ACB86248}"/>
              </a:ext>
            </a:extLst>
          </p:cNvPr>
          <p:cNvSpPr/>
          <p:nvPr/>
        </p:nvSpPr>
        <p:spPr>
          <a:xfrm rot="16200000">
            <a:off x="5629714" y="3629937"/>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817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34</a:t>
            </a:fld>
            <a:endParaRPr lang="en-US"/>
          </a:p>
        </p:txBody>
      </p:sp>
      <p:pic>
        <p:nvPicPr>
          <p:cNvPr id="13" name="Picture 12">
            <a:extLst>
              <a:ext uri="{FF2B5EF4-FFF2-40B4-BE49-F238E27FC236}">
                <a16:creationId xmlns:a16="http://schemas.microsoft.com/office/drawing/2014/main" id="{86D74C2A-DCBB-38AC-7414-954EE33333FF}"/>
              </a:ext>
            </a:extLst>
          </p:cNvPr>
          <p:cNvPicPr>
            <a:picLocks noChangeAspect="1"/>
          </p:cNvPicPr>
          <p:nvPr/>
        </p:nvPicPr>
        <p:blipFill>
          <a:blip r:embed="rId3"/>
          <a:stretch>
            <a:fillRect/>
          </a:stretch>
        </p:blipFill>
        <p:spPr>
          <a:xfrm>
            <a:off x="6095999" y="1462826"/>
            <a:ext cx="4443664" cy="4046507"/>
          </a:xfrm>
          <a:prstGeom prst="rect">
            <a:avLst/>
          </a:prstGeom>
          <a:ln>
            <a:solidFill>
              <a:srgbClr val="FFD838"/>
            </a:solidFill>
          </a:ln>
        </p:spPr>
      </p:pic>
      <p:sp>
        <p:nvSpPr>
          <p:cNvPr id="6" name="Title 1">
            <a:extLst>
              <a:ext uri="{FF2B5EF4-FFF2-40B4-BE49-F238E27FC236}">
                <a16:creationId xmlns:a16="http://schemas.microsoft.com/office/drawing/2014/main" id="{4DBDDF14-3F51-F5FE-A138-467D2C51C70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(continued)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6C483C7C-3E48-AD13-CC83-3618C86B1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29A9F2F-4885-B8DD-6D8F-116A51AE744A}"/>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Return information required for wire, ACH, and credit card.</a:t>
            </a:r>
          </a:p>
        </p:txBody>
      </p:sp>
    </p:spTree>
    <p:extLst>
      <p:ext uri="{BB962C8B-B14F-4D97-AF65-F5344CB8AC3E}">
        <p14:creationId xmlns:p14="http://schemas.microsoft.com/office/powerpoint/2010/main" val="55984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35</a:t>
            </a:fld>
            <a:endParaRPr lang="en-US"/>
          </a:p>
        </p:txBody>
      </p:sp>
      <p:pic>
        <p:nvPicPr>
          <p:cNvPr id="9" name="Picture 8">
            <a:extLst>
              <a:ext uri="{FF2B5EF4-FFF2-40B4-BE49-F238E27FC236}">
                <a16:creationId xmlns:a16="http://schemas.microsoft.com/office/drawing/2014/main" id="{95BA80C4-C3C2-5880-352E-24340DEB6D9C}"/>
              </a:ext>
            </a:extLst>
          </p:cNvPr>
          <p:cNvPicPr>
            <a:picLocks noChangeAspect="1"/>
          </p:cNvPicPr>
          <p:nvPr/>
        </p:nvPicPr>
        <p:blipFill rotWithShape="1">
          <a:blip r:embed="rId3"/>
          <a:srcRect b="2946"/>
          <a:stretch/>
        </p:blipFill>
        <p:spPr>
          <a:xfrm>
            <a:off x="1008648" y="1103649"/>
            <a:ext cx="4337777" cy="4289752"/>
          </a:xfrm>
          <a:prstGeom prst="rect">
            <a:avLst/>
          </a:prstGeom>
          <a:ln>
            <a:solidFill>
              <a:srgbClr val="FFD607"/>
            </a:solidFill>
          </a:ln>
        </p:spPr>
      </p:pic>
      <p:pic>
        <p:nvPicPr>
          <p:cNvPr id="11" name="Picture 10">
            <a:extLst>
              <a:ext uri="{FF2B5EF4-FFF2-40B4-BE49-F238E27FC236}">
                <a16:creationId xmlns:a16="http://schemas.microsoft.com/office/drawing/2014/main" id="{9290303D-3379-27B4-88E2-99B3130CFBD2}"/>
              </a:ext>
            </a:extLst>
          </p:cNvPr>
          <p:cNvPicPr>
            <a:picLocks noChangeAspect="1"/>
          </p:cNvPicPr>
          <p:nvPr/>
        </p:nvPicPr>
        <p:blipFill rotWithShape="1">
          <a:blip r:embed="rId4"/>
          <a:srcRect l="2153" t="3901" r="1556" b="3899"/>
          <a:stretch/>
        </p:blipFill>
        <p:spPr>
          <a:xfrm>
            <a:off x="5949615" y="2261936"/>
            <a:ext cx="5233737" cy="1973179"/>
          </a:xfrm>
          <a:prstGeom prst="rect">
            <a:avLst/>
          </a:prstGeom>
          <a:ln>
            <a:solidFill>
              <a:srgbClr val="FFD607"/>
            </a:solidFill>
          </a:ln>
        </p:spPr>
      </p:pic>
      <p:sp>
        <p:nvSpPr>
          <p:cNvPr id="6" name="Title 1">
            <a:extLst>
              <a:ext uri="{FF2B5EF4-FFF2-40B4-BE49-F238E27FC236}">
                <a16:creationId xmlns:a16="http://schemas.microsoft.com/office/drawing/2014/main" id="{770D4B4C-8904-A05F-E09A-6A54C618A45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Sign &amp; Submit!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C840A048-226C-17D7-4065-EA555CEBA1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86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36</a:t>
            </a:fld>
            <a:endParaRPr lang="en-US"/>
          </a:p>
        </p:txBody>
      </p:sp>
      <p:sp>
        <p:nvSpPr>
          <p:cNvPr id="11" name="TextBox 10">
            <a:extLst>
              <a:ext uri="{FF2B5EF4-FFF2-40B4-BE49-F238E27FC236}">
                <a16:creationId xmlns:a16="http://schemas.microsoft.com/office/drawing/2014/main" id="{E28735F1-95DE-B615-A64D-301F33F8903F}"/>
              </a:ext>
            </a:extLst>
          </p:cNvPr>
          <p:cNvSpPr txBox="1"/>
          <p:nvPr/>
        </p:nvSpPr>
        <p:spPr>
          <a:xfrm>
            <a:off x="8293766" y="3176337"/>
            <a:ext cx="3389418" cy="914400"/>
          </a:xfrm>
          <a:prstGeom prst="rect">
            <a:avLst/>
          </a:prstGeom>
          <a:noFill/>
        </p:spPr>
        <p:txBody>
          <a:bodyPr wrap="none" lIns="91440" tIns="45720" rIns="91440" bIns="45720" rtlCol="0" anchor="t">
            <a:noAutofit/>
          </a:bodyPr>
          <a:lstStyle/>
          <a:p>
            <a:r>
              <a:rPr lang="en-US" sz="1800" dirty="0">
                <a:latin typeface="Montserrat"/>
              </a:rPr>
              <a:t>The dashboard will </a:t>
            </a:r>
          </a:p>
          <a:p>
            <a:r>
              <a:rPr lang="en-US" sz="1800" dirty="0">
                <a:latin typeface="Montserrat"/>
              </a:rPr>
              <a:t>only show applications from </a:t>
            </a:r>
          </a:p>
          <a:p>
            <a:r>
              <a:rPr lang="en-US" sz="1800" dirty="0">
                <a:latin typeface="Montserrat"/>
              </a:rPr>
              <a:t>the </a:t>
            </a:r>
            <a:r>
              <a:rPr lang="en-US" dirty="0">
                <a:latin typeface="Montserrat"/>
              </a:rPr>
              <a:t>202</a:t>
            </a:r>
            <a:r>
              <a:rPr lang="en-US" dirty="0">
                <a:solidFill>
                  <a:srgbClr val="FF0000"/>
                </a:solidFill>
                <a:latin typeface="Montserrat"/>
              </a:rPr>
              <a:t>4</a:t>
            </a:r>
            <a:r>
              <a:rPr lang="en-US" sz="1800" dirty="0">
                <a:latin typeface="Montserrat"/>
              </a:rPr>
              <a:t> Procurement.</a:t>
            </a:r>
            <a:endParaRPr lang="en-US" dirty="0">
              <a:solidFill>
                <a:schemeClr val="accent5"/>
              </a:solidFill>
              <a:latin typeface="Montserrat"/>
            </a:endParaRPr>
          </a:p>
        </p:txBody>
      </p:sp>
      <p:pic>
        <p:nvPicPr>
          <p:cNvPr id="13" name="Picture 12">
            <a:extLst>
              <a:ext uri="{FF2B5EF4-FFF2-40B4-BE49-F238E27FC236}">
                <a16:creationId xmlns:a16="http://schemas.microsoft.com/office/drawing/2014/main" id="{31538847-06E8-1529-B8A4-A1293CF32977}"/>
              </a:ext>
            </a:extLst>
          </p:cNvPr>
          <p:cNvPicPr>
            <a:picLocks noChangeAspect="1"/>
          </p:cNvPicPr>
          <p:nvPr/>
        </p:nvPicPr>
        <p:blipFill rotWithShape="1">
          <a:blip r:embed="rId3"/>
          <a:srcRect l="1409" t="1641" r="1216"/>
          <a:stretch/>
        </p:blipFill>
        <p:spPr>
          <a:xfrm>
            <a:off x="998621" y="1780674"/>
            <a:ext cx="7230980" cy="3705726"/>
          </a:xfrm>
          <a:prstGeom prst="rect">
            <a:avLst/>
          </a:prstGeom>
          <a:ln>
            <a:solidFill>
              <a:srgbClr val="FFD838"/>
            </a:solidFill>
          </a:ln>
        </p:spPr>
      </p:pic>
      <p:sp>
        <p:nvSpPr>
          <p:cNvPr id="6" name="Title 1">
            <a:extLst>
              <a:ext uri="{FF2B5EF4-FFF2-40B4-BE49-F238E27FC236}">
                <a16:creationId xmlns:a16="http://schemas.microsoft.com/office/drawing/2014/main" id="{283B3F00-995D-95E1-C205-5403506E6AA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Dashboard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7AC8011E-1219-2489-F03F-3AFF6E9583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E99D173-C9B6-5984-E325-81B0A99D4056}"/>
              </a:ext>
            </a:extLst>
          </p:cNvPr>
          <p:cNvSpPr txBox="1">
            <a:spLocks/>
          </p:cNvSpPr>
          <p:nvPr/>
        </p:nvSpPr>
        <p:spPr>
          <a:xfrm>
            <a:off x="934456" y="1201581"/>
            <a:ext cx="9653337"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Multiple applications for multiple systems can be managed from your dashboard.</a:t>
            </a:r>
          </a:p>
        </p:txBody>
      </p:sp>
    </p:spTree>
    <p:extLst>
      <p:ext uri="{BB962C8B-B14F-4D97-AF65-F5344CB8AC3E}">
        <p14:creationId xmlns:p14="http://schemas.microsoft.com/office/powerpoint/2010/main" val="2022827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r>
              <a:rPr lang="en-US" sz="2600" i="0" u="none" strike="noStrike" baseline="0">
                <a:latin typeface="Montserrat" panose="00000500000000000000" pitchFamily="2" charset="0"/>
              </a:rPr>
              <a:t>If your bid has been accepted, we will provide a deadline for completing the Transfer Agreement and other documents</a:t>
            </a:r>
          </a:p>
          <a:p>
            <a:r>
              <a:rPr lang="en-US" sz="2600" i="0" u="none" strike="noStrike" baseline="0">
                <a:latin typeface="Montserrat" panose="00000500000000000000" pitchFamily="2" charset="0"/>
              </a:rPr>
              <a:t>If your </a:t>
            </a:r>
            <a:r>
              <a:rPr lang="en-US" sz="2600">
                <a:latin typeface="Montserrat" panose="00000500000000000000" pitchFamily="2" charset="0"/>
              </a:rPr>
              <a:t>bid is accepted, you must terminate </a:t>
            </a:r>
            <a:r>
              <a:rPr lang="en-US" sz="2600" i="0" u="none" strike="noStrike" baseline="0">
                <a:latin typeface="Montserrat" panose="00000500000000000000" pitchFamily="2" charset="0"/>
              </a:rPr>
              <a:t>any contract you have with any other SREC broker or aggregator</a:t>
            </a:r>
          </a:p>
          <a:p>
            <a:r>
              <a:rPr lang="en-US" sz="2600" i="0" u="none" strike="noStrike" baseline="0">
                <a:latin typeface="Montserrat" panose="00000500000000000000" pitchFamily="2" charset="0"/>
              </a:rPr>
              <a:t>All </a:t>
            </a:r>
            <a:r>
              <a:rPr lang="en-US" sz="2600">
                <a:latin typeface="Montserrat" panose="00000500000000000000" pitchFamily="2" charset="0"/>
              </a:rPr>
              <a:t>facilities </a:t>
            </a:r>
            <a:r>
              <a:rPr lang="en-US" sz="2600" i="0" u="none" strike="noStrike" baseline="0">
                <a:latin typeface="Montserrat" panose="00000500000000000000" pitchFamily="2" charset="0"/>
              </a:rPr>
              <a:t>will be managed in the SREC </a:t>
            </a:r>
            <a:r>
              <a:rPr lang="en-US" sz="2600">
                <a:latin typeface="Montserrat" panose="00000500000000000000" pitchFamily="2" charset="0"/>
              </a:rPr>
              <a:t>Delaware </a:t>
            </a:r>
            <a:r>
              <a:rPr lang="en-US" sz="2600" i="0" u="none" strike="noStrike" baseline="0">
                <a:latin typeface="Montserrat" panose="00000500000000000000" pitchFamily="2" charset="0"/>
              </a:rPr>
              <a:t>GATS account</a:t>
            </a:r>
          </a:p>
          <a:p>
            <a:r>
              <a:rPr lang="en-US" sz="2600">
                <a:latin typeface="Montserrat" panose="00000500000000000000" pitchFamily="2" charset="0"/>
              </a:rPr>
              <a:t>Owners must enter solar production readings on the </a:t>
            </a:r>
            <a:r>
              <a:rPr lang="en-US" sz="2600" i="0" u="none" strike="noStrike" baseline="0">
                <a:latin typeface="Montserrat" panose="00000500000000000000" pitchFamily="2" charset="0"/>
              </a:rPr>
              <a:t>SREC Delaware website</a:t>
            </a:r>
          </a:p>
          <a:p>
            <a:r>
              <a:rPr lang="en-US" sz="2600" i="0" u="none" strike="noStrike" baseline="0">
                <a:latin typeface="Montserrat" panose="00000500000000000000" pitchFamily="2" charset="0"/>
              </a:rPr>
              <a:t>SREC payments will be made by direct deposit</a:t>
            </a:r>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37</a:t>
            </a:fld>
            <a:endParaRPr lang="en-US"/>
          </a:p>
        </p:txBody>
      </p:sp>
      <p:sp>
        <p:nvSpPr>
          <p:cNvPr id="7" name="Title 1">
            <a:extLst>
              <a:ext uri="{FF2B5EF4-FFF2-40B4-BE49-F238E27FC236}">
                <a16:creationId xmlns:a16="http://schemas.microsoft.com/office/drawing/2014/main" id="{D04B8032-7576-8C4C-862D-CABB804431D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Next steps   </a:t>
            </a:r>
            <a:endParaRPr lang="en-US" sz="4000" b="1">
              <a:solidFill>
                <a:schemeClr val="accent5"/>
              </a:solidFill>
              <a:cs typeface="Aparajita" panose="020B0502040204020203" pitchFamily="18" charset="0"/>
            </a:endParaRPr>
          </a:p>
        </p:txBody>
      </p:sp>
      <p:pic>
        <p:nvPicPr>
          <p:cNvPr id="9" name="Picture 2">
            <a:extLst>
              <a:ext uri="{FF2B5EF4-FFF2-40B4-BE49-F238E27FC236}">
                <a16:creationId xmlns:a16="http://schemas.microsoft.com/office/drawing/2014/main" id="{841D4A53-1706-E943-EF5E-CD06EBF26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07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38</a:t>
            </a:fld>
            <a:endParaRPr lang="en-US"/>
          </a:p>
        </p:txBody>
      </p:sp>
      <p:sp>
        <p:nvSpPr>
          <p:cNvPr id="4" name="TextBox 3">
            <a:extLst>
              <a:ext uri="{FF2B5EF4-FFF2-40B4-BE49-F238E27FC236}">
                <a16:creationId xmlns:a16="http://schemas.microsoft.com/office/drawing/2014/main" id="{ACCD8B87-1AAB-3E6C-67A4-951EF7269B08}"/>
              </a:ext>
            </a:extLst>
          </p:cNvPr>
          <p:cNvSpPr txBox="1"/>
          <p:nvPr/>
        </p:nvSpPr>
        <p:spPr>
          <a:xfrm>
            <a:off x="1028699" y="2851496"/>
            <a:ext cx="10134600" cy="2708434"/>
          </a:xfrm>
          <a:prstGeom prst="rect">
            <a:avLst/>
          </a:prstGeom>
          <a:noFill/>
        </p:spPr>
        <p:txBody>
          <a:bodyPr wrap="square">
            <a:spAutoFit/>
          </a:bodyPr>
          <a:lstStyle/>
          <a:p>
            <a:pPr algn="ctr"/>
            <a:r>
              <a:rPr lang="en-US" sz="2600" b="1">
                <a:latin typeface="Montserrat" panose="00000500000000000000" pitchFamily="2" charset="0"/>
              </a:rPr>
              <a:t>Contact Us:</a:t>
            </a:r>
          </a:p>
          <a:p>
            <a:pPr algn="ctr"/>
            <a:endParaRPr lang="en-US">
              <a:latin typeface="Montserrat" panose="00000500000000000000" pitchFamily="2" charset="0"/>
            </a:endParaRPr>
          </a:p>
          <a:p>
            <a:pPr algn="ctr"/>
            <a:r>
              <a:rPr lang="en-US">
                <a:latin typeface="Montserrat" panose="00000500000000000000" pitchFamily="2" charset="0"/>
              </a:rPr>
              <a:t>302.495.9999</a:t>
            </a:r>
          </a:p>
          <a:p>
            <a:pPr algn="ctr"/>
            <a:r>
              <a:rPr lang="en-US">
                <a:latin typeface="Montserrat" panose="00000500000000000000" pitchFamily="2" charset="0"/>
                <a:hlinkClick r:id="rId3"/>
              </a:rPr>
              <a:t>customerservice@srecdelaware.com</a:t>
            </a:r>
            <a:endParaRPr lang="en-US">
              <a:latin typeface="Montserrat" panose="00000500000000000000" pitchFamily="2" charset="0"/>
            </a:endParaRPr>
          </a:p>
          <a:p>
            <a:pPr algn="ctr"/>
            <a:endParaRPr lang="en-US">
              <a:latin typeface="Montserrat" panose="00000500000000000000" pitchFamily="2" charset="0"/>
            </a:endParaRPr>
          </a:p>
          <a:p>
            <a:pPr algn="ctr"/>
            <a:r>
              <a:rPr lang="en-US" sz="1800" i="0" u="none" strike="noStrike" baseline="0">
                <a:latin typeface="Montserrat" panose="00000500000000000000" pitchFamily="2" charset="0"/>
              </a:rPr>
              <a:t>A recording of this webinar and the slides will be posted on our website: </a:t>
            </a:r>
          </a:p>
          <a:p>
            <a:pPr algn="ctr"/>
            <a:r>
              <a:rPr lang="en-US">
                <a:latin typeface="Montserrat" panose="00000500000000000000" pitchFamily="2" charset="0"/>
                <a:hlinkClick r:id="rId4"/>
              </a:rPr>
              <a:t>www.srecdelaware.com</a:t>
            </a:r>
            <a:r>
              <a:rPr lang="en-US">
                <a:latin typeface="Montserrat" panose="00000500000000000000" pitchFamily="2" charset="0"/>
              </a:rPr>
              <a:t> </a:t>
            </a:r>
            <a:endParaRPr lang="en-US"/>
          </a:p>
          <a:p>
            <a:pPr algn="ctr"/>
            <a:endParaRPr lang="en-US"/>
          </a:p>
          <a:p>
            <a:pPr algn="ctr"/>
            <a:endParaRPr lang="en-US"/>
          </a:p>
        </p:txBody>
      </p:sp>
      <p:pic>
        <p:nvPicPr>
          <p:cNvPr id="3" name="Picture 2">
            <a:extLst>
              <a:ext uri="{FF2B5EF4-FFF2-40B4-BE49-F238E27FC236}">
                <a16:creationId xmlns:a16="http://schemas.microsoft.com/office/drawing/2014/main" id="{1CB82B2F-19CE-99ED-3238-E1B13D828C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87B5EC4-3CAB-F15A-1FD7-5103E17AE8A3}"/>
              </a:ext>
            </a:extLst>
          </p:cNvPr>
          <p:cNvSpPr txBox="1">
            <a:spLocks/>
          </p:cNvSpPr>
          <p:nvPr/>
        </p:nvSpPr>
        <p:spPr>
          <a:xfrm>
            <a:off x="1523999" y="934383"/>
            <a:ext cx="9144000" cy="843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800">
                <a:solidFill>
                  <a:srgbClr val="DD4000"/>
                </a:solidFill>
                <a:latin typeface="Work Sans Black" pitchFamily="2" charset="0"/>
              </a:rPr>
              <a:t>Questions &amp; Answers</a:t>
            </a:r>
            <a:endParaRPr lang="en-US" sz="4800">
              <a:solidFill>
                <a:schemeClr val="accent5"/>
              </a:solidFill>
            </a:endParaRPr>
          </a:p>
        </p:txBody>
      </p:sp>
    </p:spTree>
    <p:extLst>
      <p:ext uri="{BB962C8B-B14F-4D97-AF65-F5344CB8AC3E}">
        <p14:creationId xmlns:p14="http://schemas.microsoft.com/office/powerpoint/2010/main" val="252532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General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608881"/>
            <a:ext cx="10515600" cy="3541853"/>
          </a:xfrm>
        </p:spPr>
        <p:txBody>
          <a:bodyPr>
            <a:normAutofit/>
          </a:bodyPr>
          <a:lstStyle/>
          <a:p>
            <a:r>
              <a:rPr lang="en-US" sz="2600">
                <a:latin typeface="Montserrat" panose="00000500000000000000" pitchFamily="2" charset="0"/>
              </a:rPr>
              <a:t>The State of Delaware e</a:t>
            </a:r>
            <a:r>
              <a:rPr lang="en-US" sz="2600" i="0" u="none" strike="noStrike" baseline="0">
                <a:latin typeface="Montserrat" panose="00000500000000000000" pitchFamily="2" charset="0"/>
              </a:rPr>
              <a:t>stablished the SREC Delaware Procurement Program in 2011. </a:t>
            </a:r>
          </a:p>
          <a:p>
            <a:r>
              <a:rPr lang="en-US" sz="2600" i="0" u="none" strike="noStrike" baseline="0">
                <a:latin typeface="Montserrat" panose="00000500000000000000" pitchFamily="2" charset="0"/>
              </a:rPr>
              <a:t>SREC </a:t>
            </a:r>
            <a:r>
              <a:rPr lang="en-US" sz="2600">
                <a:latin typeface="Montserrat" panose="00000500000000000000" pitchFamily="2" charset="0"/>
              </a:rPr>
              <a:t>Delaware procures </a:t>
            </a:r>
            <a:r>
              <a:rPr lang="en-US" sz="2600" i="0" u="none" strike="noStrike" baseline="0">
                <a:latin typeface="Montserrat" panose="00000500000000000000" pitchFamily="2" charset="0"/>
              </a:rPr>
              <a:t>SRECs for Delmarva Power so they can meet their requirements under the Delaware Renewable Portfolio Standard. </a:t>
            </a:r>
          </a:p>
          <a:p>
            <a:r>
              <a:rPr lang="en-US" sz="2600" i="0" u="none" strike="noStrike" baseline="0">
                <a:latin typeface="Montserrat" panose="00000500000000000000" pitchFamily="2" charset="0"/>
              </a:rPr>
              <a:t>Each year a competitive procurement is held, and eligible projects can bid into the program.</a:t>
            </a:r>
          </a:p>
          <a:p>
            <a:r>
              <a:rPr lang="en-US" sz="2600">
                <a:latin typeface="Montserrat" panose="00000500000000000000" pitchFamily="2" charset="0"/>
              </a:rPr>
              <a:t>Pay-as-you go, SRECs are purchased as they are generated.</a:t>
            </a:r>
            <a:endParaRPr lang="en-US" sz="2600" i="0" u="none" strike="noStrike" baseline="0">
              <a:latin typeface="Montserrat" panose="00000500000000000000" pitchFamily="2" charset="0"/>
            </a:endParaRPr>
          </a:p>
          <a:p>
            <a:endParaRPr lang="en-US" sz="2600" b="1" i="0" u="none" strike="noStrike" baseline="0">
              <a:latin typeface="Montserrat" panose="00000500000000000000" pitchFamily="2" charset="0"/>
            </a:endParaRPr>
          </a:p>
          <a:p>
            <a:endParaRPr lang="en-US" sz="2600" b="1" i="0" u="none" strike="noStrike" baseline="0">
              <a:solidFill>
                <a:srgbClr val="728390"/>
              </a:solidFill>
              <a:latin typeface="Montserrat" panose="00000500000000000000" pitchFamily="2" charset="0"/>
            </a:endParaRPr>
          </a:p>
          <a:p>
            <a:endParaRPr lang="en-US" sz="2600"/>
          </a:p>
          <a:p>
            <a:endParaRPr lang="en-US" sz="2600"/>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4</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General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fontScale="92500" lnSpcReduction="10000"/>
          </a:bodyPr>
          <a:lstStyle/>
          <a:p>
            <a:r>
              <a:rPr lang="en-US" sz="2400" i="0" u="none" strike="noStrike" baseline="0" dirty="0">
                <a:latin typeface="Montserrat"/>
              </a:rPr>
              <a:t>Bid Based Applications</a:t>
            </a:r>
          </a:p>
          <a:p>
            <a:pPr lvl="1"/>
            <a:r>
              <a:rPr lang="en-US" sz="2000" i="0" u="none" strike="noStrike" baseline="0" dirty="0">
                <a:latin typeface="Montserrat"/>
              </a:rPr>
              <a:t>Competitively bid contracts- lowest prices will be accepted</a:t>
            </a:r>
          </a:p>
          <a:p>
            <a:r>
              <a:rPr lang="en-US" sz="2400" i="0" u="none" strike="noStrike" baseline="0" dirty="0">
                <a:latin typeface="Montserrat"/>
              </a:rPr>
              <a:t>Contracts </a:t>
            </a:r>
            <a:r>
              <a:rPr lang="en-US" sz="2400" dirty="0">
                <a:latin typeface="Montserrat"/>
              </a:rPr>
              <a:t>Alpha, Beta &amp; Gamma Tiers </a:t>
            </a:r>
            <a:r>
              <a:rPr lang="en-US" sz="2400" i="0" u="none" strike="noStrike" baseline="0" dirty="0">
                <a:latin typeface="Montserrat"/>
              </a:rPr>
              <a:t>= 25 years</a:t>
            </a:r>
          </a:p>
          <a:p>
            <a:pPr lvl="1"/>
            <a:r>
              <a:rPr lang="en-US" sz="2000" i="0" u="none" strike="noStrike" baseline="0" dirty="0">
                <a:latin typeface="Montserrat"/>
              </a:rPr>
              <a:t>First 10 years @ accepted bid price (plus DE parts / labor bonus)</a:t>
            </a:r>
          </a:p>
          <a:p>
            <a:pPr lvl="1"/>
            <a:r>
              <a:rPr lang="en-US" sz="2000" i="0" u="none" strike="noStrike" baseline="0" dirty="0">
                <a:latin typeface="Montserrat"/>
              </a:rPr>
              <a:t>Final 15 years @ $10 / SREC (plus DE parts / labor bonus</a:t>
            </a:r>
            <a:r>
              <a:rPr lang="en-US" sz="2000" dirty="0">
                <a:latin typeface="Montserrat"/>
              </a:rPr>
              <a:t>, as applicable)</a:t>
            </a:r>
            <a:endParaRPr lang="en-US" sz="2000" i="0" u="none" strike="noStrike" baseline="0" dirty="0">
              <a:latin typeface="Montserrat"/>
            </a:endParaRPr>
          </a:p>
          <a:p>
            <a:r>
              <a:rPr lang="en-US" sz="2400" dirty="0">
                <a:latin typeface="Montserrat"/>
              </a:rPr>
              <a:t>Contracts Delta Tier =5 years</a:t>
            </a:r>
          </a:p>
          <a:p>
            <a:pPr lvl="1"/>
            <a:r>
              <a:rPr lang="en-US" sz="2000" dirty="0">
                <a:latin typeface="Montserrat"/>
              </a:rPr>
              <a:t>5 years @ accepted bid price (plus DE parts / labor bonus, as applicable)</a:t>
            </a:r>
            <a:endParaRPr lang="en-US" sz="2000" i="0" u="none" strike="noStrike" baseline="0">
              <a:latin typeface="Montserrat" panose="00000500000000000000" pitchFamily="2" charset="0"/>
            </a:endParaRPr>
          </a:p>
          <a:p>
            <a:r>
              <a:rPr lang="en-US" sz="2400" dirty="0">
                <a:latin typeface="Montserrat"/>
              </a:rPr>
              <a:t>SRECs are purchased as they are generated</a:t>
            </a:r>
            <a:r>
              <a:rPr lang="en-US" sz="2400" i="0" u="none" strike="noStrike" baseline="0" dirty="0">
                <a:latin typeface="Montserrat"/>
              </a:rPr>
              <a:t>.</a:t>
            </a:r>
          </a:p>
          <a:p>
            <a:r>
              <a:rPr lang="en-US" sz="2400" dirty="0">
                <a:latin typeface="Montserrat"/>
              </a:rPr>
              <a:t>If your application is successful</a:t>
            </a:r>
            <a:r>
              <a:rPr lang="en-US" sz="2400" i="0" u="none" strike="noStrike" baseline="0" dirty="0">
                <a:latin typeface="Montserrat"/>
              </a:rPr>
              <a:t>, </a:t>
            </a:r>
            <a:r>
              <a:rPr lang="en-US" sz="2400" dirty="0">
                <a:latin typeface="Montserrat"/>
              </a:rPr>
              <a:t>you or your customer will need to enter solar meter readings to receive payment for your SRECs. </a:t>
            </a:r>
          </a:p>
          <a:p>
            <a:r>
              <a:rPr lang="en-US" sz="2400" dirty="0">
                <a:latin typeface="Montserrat"/>
              </a:rPr>
              <a:t>Recommended to enter meter readings at least a few times a year</a:t>
            </a:r>
            <a:r>
              <a:rPr lang="en-US" sz="2400" i="0" u="none" strike="noStrike" baseline="0" dirty="0">
                <a:latin typeface="Montserrat"/>
              </a:rPr>
              <a:t>.</a:t>
            </a:r>
            <a:endParaRPr lang="en-US" sz="2400" dirty="0">
              <a:latin typeface="Montserrat"/>
            </a:endParaRP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5</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4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Delaware Parts and Labor Bonuses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4"/>
            <a:ext cx="10515600" cy="4499809"/>
          </a:xfrm>
        </p:spPr>
        <p:txBody>
          <a:bodyPr>
            <a:normAutofit fontScale="25000" lnSpcReduction="20000"/>
          </a:bodyPr>
          <a:lstStyle/>
          <a:p>
            <a:pPr>
              <a:lnSpc>
                <a:spcPct val="120000"/>
              </a:lnSpc>
              <a:spcAft>
                <a:spcPts val="600"/>
              </a:spcAft>
            </a:pPr>
            <a:r>
              <a:rPr lang="en-US" sz="10400" i="0" u="none" strike="noStrike" baseline="0">
                <a:latin typeface="Montserrat" panose="00000500000000000000" pitchFamily="2" charset="0"/>
              </a:rPr>
              <a:t>Bonuses available for systems that use DE labor, or have DE manufactured solar panels</a:t>
            </a:r>
          </a:p>
          <a:p>
            <a:pPr>
              <a:lnSpc>
                <a:spcPct val="120000"/>
              </a:lnSpc>
              <a:spcAft>
                <a:spcPts val="600"/>
              </a:spcAft>
            </a:pPr>
            <a:r>
              <a:rPr lang="en-US" sz="10400" i="0" u="none" strike="noStrike" baseline="0">
                <a:latin typeface="Montserrat" panose="00000500000000000000" pitchFamily="2" charset="0"/>
              </a:rPr>
              <a:t>10% parts and 10% labor bonuses apply to payments only</a:t>
            </a:r>
          </a:p>
          <a:p>
            <a:pPr lvl="1">
              <a:lnSpc>
                <a:spcPct val="120000"/>
              </a:lnSpc>
              <a:spcAft>
                <a:spcPts val="600"/>
              </a:spcAft>
            </a:pPr>
            <a:r>
              <a:rPr lang="en-US" sz="8800" i="0" u="none" strike="noStrike" baseline="0">
                <a:latin typeface="Montserrat" panose="00000500000000000000" pitchFamily="2" charset="0"/>
              </a:rPr>
              <a:t>Example: Successful bid at $30/SREC, with DE labor associated with the certification number, is paid $33/SREC for first 10 years</a:t>
            </a:r>
          </a:p>
          <a:p>
            <a:pPr>
              <a:lnSpc>
                <a:spcPct val="120000"/>
              </a:lnSpc>
              <a:spcAft>
                <a:spcPts val="600"/>
              </a:spcAft>
            </a:pPr>
            <a:r>
              <a:rPr lang="en-US" sz="10400" i="0" u="none" strike="noStrike" baseline="0">
                <a:latin typeface="Montserrat" panose="00000500000000000000" pitchFamily="2" charset="0"/>
              </a:rPr>
              <a:t>Eligibility for bonuses is confirmed by the Delaware Public Service Commission </a:t>
            </a:r>
          </a:p>
          <a:p>
            <a:pPr>
              <a:lnSpc>
                <a:spcPct val="120000"/>
              </a:lnSpc>
              <a:spcAft>
                <a:spcPts val="600"/>
              </a:spcAft>
            </a:pPr>
            <a:r>
              <a:rPr lang="en-US" sz="10400" i="0" u="none" strike="noStrike" baseline="0">
                <a:latin typeface="Montserrat" panose="00000500000000000000" pitchFamily="2" charset="0"/>
              </a:rPr>
              <a:t>Contract award preference for DE parts and labor in the event of a bid tie</a:t>
            </a:r>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6</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FF6AB16-1717-F46A-B705-E980B0785B65}"/>
              </a:ext>
            </a:extLst>
          </p:cNvPr>
          <p:cNvGraphicFramePr/>
          <p:nvPr>
            <p:extLst>
              <p:ext uri="{D42A27DB-BD31-4B8C-83A1-F6EECF244321}">
                <p14:modId xmlns:p14="http://schemas.microsoft.com/office/powerpoint/2010/main" val="1578456576"/>
              </p:ext>
            </p:extLst>
          </p:nvPr>
        </p:nvGraphicFramePr>
        <p:xfrm>
          <a:off x="838200" y="-536613"/>
          <a:ext cx="9770980" cy="714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Timeline</a:t>
            </a:r>
            <a:endParaRPr lang="en-US" sz="4000" b="1">
              <a:solidFill>
                <a:schemeClr val="accent5"/>
              </a:solidFill>
              <a:cs typeface="Aparajita" panose="020B0502040204020203" pitchFamily="18" charset="0"/>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7</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6EF171-A6D0-82F6-C3C4-CDB8117A7F74}"/>
              </a:ext>
            </a:extLst>
          </p:cNvPr>
          <p:cNvSpPr txBox="1"/>
          <p:nvPr/>
        </p:nvSpPr>
        <p:spPr>
          <a:xfrm>
            <a:off x="2315871" y="4662143"/>
            <a:ext cx="7560255" cy="914400"/>
          </a:xfrm>
          <a:prstGeom prst="rect">
            <a:avLst/>
          </a:prstGeom>
          <a:noFill/>
        </p:spPr>
        <p:txBody>
          <a:bodyPr wrap="none" rtlCol="0" anchor="t">
            <a:noAutofit/>
          </a:bodyPr>
          <a:lstStyle/>
          <a:p>
            <a:r>
              <a:rPr lang="en-US" sz="1800" i="0" u="none" strike="noStrike" baseline="0">
                <a:latin typeface="Montserrat" panose="00000500000000000000" pitchFamily="2" charset="0"/>
              </a:rPr>
              <a:t>Once the results are announced, winning applicants will be sent </a:t>
            </a:r>
          </a:p>
          <a:p>
            <a:r>
              <a:rPr lang="en-US" sz="1800" i="0" u="none" strike="noStrike" baseline="0">
                <a:latin typeface="Montserrat" panose="00000500000000000000" pitchFamily="2" charset="0"/>
              </a:rPr>
              <a:t>instructions on how to manage their contracts. </a:t>
            </a:r>
          </a:p>
        </p:txBody>
      </p:sp>
    </p:spTree>
    <p:extLst>
      <p:ext uri="{BB962C8B-B14F-4D97-AF65-F5344CB8AC3E}">
        <p14:creationId xmlns:p14="http://schemas.microsoft.com/office/powerpoint/2010/main" val="402004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102315"/>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Tiers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97261" y="839072"/>
            <a:ext cx="10515600" cy="5305925"/>
          </a:xfrm>
        </p:spPr>
        <p:txBody>
          <a:bodyPr vert="horz" lIns="91440" tIns="45720" rIns="91440" bIns="45720" rtlCol="0" anchor="t">
            <a:normAutofit/>
          </a:bodyPr>
          <a:lstStyle/>
          <a:p>
            <a:pPr marL="0" indent="0">
              <a:buNone/>
            </a:pPr>
            <a:r>
              <a:rPr lang="en-US" sz="1600" i="0" u="none" strike="noStrike" baseline="0">
                <a:latin typeface="Montserrat"/>
              </a:rPr>
              <a:t>Minimum of 11,000 SRECs procured - Maximum of </a:t>
            </a:r>
            <a:r>
              <a:rPr lang="en-US" sz="1600">
                <a:latin typeface="Montserrat"/>
              </a:rPr>
              <a:t>31,000</a:t>
            </a:r>
            <a:r>
              <a:rPr lang="en-US" sz="1600" i="0" u="none" strike="noStrike" baseline="0">
                <a:latin typeface="Montserrat"/>
              </a:rPr>
              <a:t> SRECs procured</a:t>
            </a: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800" i="0" u="none" strike="noStrike" baseline="0">
              <a:latin typeface="Montserrat" panose="00000500000000000000" pitchFamily="2" charset="0"/>
            </a:endParaRPr>
          </a:p>
          <a:p>
            <a:pPr marL="0" indent="0">
              <a:buNone/>
            </a:pPr>
            <a:endParaRPr lang="en-US" sz="1800">
              <a:latin typeface="Montserrat"/>
            </a:endParaRPr>
          </a:p>
          <a:p>
            <a:pPr marL="0" indent="0">
              <a:buNone/>
            </a:pPr>
            <a:r>
              <a:rPr lang="en-US" sz="1800" i="0" u="none" strike="noStrike" baseline="0">
                <a:latin typeface="Montserrat"/>
              </a:rPr>
              <a:t>New: systems with Interconnection Approval To Operate date of </a:t>
            </a:r>
            <a:r>
              <a:rPr lang="en-US" sz="1800">
                <a:latin typeface="Montserrat"/>
              </a:rPr>
              <a:t>September 29th</a:t>
            </a:r>
            <a:r>
              <a:rPr lang="en-US" sz="1800" i="0" u="none" strike="noStrike" baseline="0">
                <a:latin typeface="Montserrat"/>
              </a:rPr>
              <a:t>, </a:t>
            </a:r>
            <a:r>
              <a:rPr lang="en-US" sz="1800">
                <a:latin typeface="Montserrat"/>
              </a:rPr>
              <a:t>2023</a:t>
            </a:r>
            <a:r>
              <a:rPr lang="en-US" sz="1800" i="0" u="none" strike="noStrike" baseline="0">
                <a:latin typeface="Montserrat"/>
              </a:rPr>
              <a:t>, or later.</a:t>
            </a:r>
          </a:p>
          <a:p>
            <a:pPr marL="0" indent="0">
              <a:buNone/>
            </a:pPr>
            <a:r>
              <a:rPr lang="en-US" sz="1800">
                <a:latin typeface="Montserrat"/>
              </a:rPr>
              <a:t>Contract: 25-year contract structure remains the same for Alpha, Beta, and Gamma Tiers</a:t>
            </a:r>
            <a:endParaRPr lang="en-US">
              <a:latin typeface="Montserrat"/>
            </a:endParaRPr>
          </a:p>
          <a:p>
            <a:pPr marL="0" indent="0">
              <a:buNone/>
            </a:pPr>
            <a:endParaRPr lang="en-US" sz="220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i="0" u="none" strike="noStrike" baseline="0">
              <a:latin typeface="Calibri" panose="020F0502020204030204"/>
              <a:ea typeface="Calibri" panose="020F0502020204030204"/>
              <a:cs typeface="Calibri" panose="020F0502020204030204"/>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endParaRPr lang="en-US" sz="1800" b="1" i="0" u="none" strike="noStrike" baseline="0">
              <a:solidFill>
                <a:srgbClr val="000000"/>
              </a:solidFill>
              <a:latin typeface="Montserrat" panose="00000500000000000000" pitchFamily="2" charset="0"/>
            </a:endParaRPr>
          </a:p>
          <a:p>
            <a:endParaRPr lang="en-US" sz="1800" b="1">
              <a:solidFill>
                <a:srgbClr val="728390"/>
              </a:solidFill>
              <a:latin typeface="Montserrat" panose="00000500000000000000" pitchFamily="2" charset="0"/>
            </a:endParaRPr>
          </a:p>
          <a:p>
            <a:endParaRPr lang="en-US"/>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8</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855744" y="5960507"/>
            <a:ext cx="2299697" cy="948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10">
            <a:extLst>
              <a:ext uri="{FF2B5EF4-FFF2-40B4-BE49-F238E27FC236}">
                <a16:creationId xmlns:a16="http://schemas.microsoft.com/office/drawing/2014/main" id="{D26D1C46-D480-A162-37AC-15C4562ABB6D}"/>
              </a:ext>
            </a:extLst>
          </p:cNvPr>
          <p:cNvGraphicFramePr>
            <a:graphicFrameLocks/>
          </p:cNvGraphicFramePr>
          <p:nvPr>
            <p:extLst>
              <p:ext uri="{D42A27DB-BD31-4B8C-83A1-F6EECF244321}">
                <p14:modId xmlns:p14="http://schemas.microsoft.com/office/powerpoint/2010/main" val="1762799753"/>
              </p:ext>
            </p:extLst>
          </p:nvPr>
        </p:nvGraphicFramePr>
        <p:xfrm>
          <a:off x="1156988" y="1269071"/>
          <a:ext cx="9690424" cy="3283863"/>
        </p:xfrm>
        <a:graphic>
          <a:graphicData uri="http://schemas.openxmlformats.org/drawingml/2006/table">
            <a:tbl>
              <a:tblPr firstRow="1" bandRow="1">
                <a:tableStyleId>{72833802-FEF1-4C79-8D5D-14CF1EAF98D9}</a:tableStyleId>
              </a:tblPr>
              <a:tblGrid>
                <a:gridCol w="1243781">
                  <a:extLst>
                    <a:ext uri="{9D8B030D-6E8A-4147-A177-3AD203B41FA5}">
                      <a16:colId xmlns:a16="http://schemas.microsoft.com/office/drawing/2014/main" val="20000"/>
                    </a:ext>
                  </a:extLst>
                </a:gridCol>
                <a:gridCol w="2050990">
                  <a:extLst>
                    <a:ext uri="{9D8B030D-6E8A-4147-A177-3AD203B41FA5}">
                      <a16:colId xmlns:a16="http://schemas.microsoft.com/office/drawing/2014/main" val="20001"/>
                    </a:ext>
                  </a:extLst>
                </a:gridCol>
                <a:gridCol w="3689523">
                  <a:extLst>
                    <a:ext uri="{9D8B030D-6E8A-4147-A177-3AD203B41FA5}">
                      <a16:colId xmlns:a16="http://schemas.microsoft.com/office/drawing/2014/main" val="6711928"/>
                    </a:ext>
                  </a:extLst>
                </a:gridCol>
                <a:gridCol w="1363727">
                  <a:extLst>
                    <a:ext uri="{9D8B030D-6E8A-4147-A177-3AD203B41FA5}">
                      <a16:colId xmlns:a16="http://schemas.microsoft.com/office/drawing/2014/main" val="2461139815"/>
                    </a:ext>
                  </a:extLst>
                </a:gridCol>
                <a:gridCol w="1342403">
                  <a:extLst>
                    <a:ext uri="{9D8B030D-6E8A-4147-A177-3AD203B41FA5}">
                      <a16:colId xmlns:a16="http://schemas.microsoft.com/office/drawing/2014/main" val="20002"/>
                    </a:ext>
                  </a:extLst>
                </a:gridCol>
              </a:tblGrid>
              <a:tr h="558097">
                <a:tc>
                  <a:txBody>
                    <a:bodyPr/>
                    <a:lstStyle/>
                    <a:p>
                      <a:pPr algn="ctr"/>
                      <a:r>
                        <a:rPr lang="en-US" sz="1600" b="0" i="0" u="none" strike="noStrike" baseline="0" dirty="0">
                          <a:latin typeface="Montserrat"/>
                        </a:rPr>
                        <a:t>Tier</a:t>
                      </a:r>
                      <a:endParaRPr lang="en-US" sz="1600" b="0" dirty="0">
                        <a:latin typeface="Montserrat"/>
                      </a:endParaRPr>
                    </a:p>
                  </a:txBody>
                  <a:tcPr anchor="ctr"/>
                </a:tc>
                <a:tc>
                  <a:txBody>
                    <a:bodyPr/>
                    <a:lstStyle/>
                    <a:p>
                      <a:pPr algn="ctr"/>
                      <a:r>
                        <a:rPr lang="en-US" sz="1600" b="0" i="0" u="none" strike="noStrike" baseline="0" dirty="0">
                          <a:latin typeface="Montserrat"/>
                        </a:rPr>
                        <a:t>Nameplate rating (DC at STC)</a:t>
                      </a:r>
                      <a:endParaRPr lang="en-US" sz="1600" b="0" dirty="0">
                        <a:latin typeface="Montserrat"/>
                      </a:endParaRPr>
                    </a:p>
                  </a:txBody>
                  <a:tcPr anchor="ctr"/>
                </a:tc>
                <a:tc>
                  <a:txBody>
                    <a:bodyPr/>
                    <a:lstStyle/>
                    <a:p>
                      <a:pPr algn="ctr"/>
                      <a:r>
                        <a:rPr lang="en-US" sz="1600" b="0" i="0" u="none" strike="noStrike" baseline="0" dirty="0">
                          <a:latin typeface="Montserrat"/>
                        </a:rPr>
                        <a:t>Description</a:t>
                      </a:r>
                      <a:endParaRPr lang="en-US" sz="1600" b="0" dirty="0">
                        <a:latin typeface="Montserrat"/>
                      </a:endParaRPr>
                    </a:p>
                  </a:txBody>
                  <a:tcPr anchor="ctr"/>
                </a:tc>
                <a:tc>
                  <a:txBody>
                    <a:bodyPr/>
                    <a:lstStyle/>
                    <a:p>
                      <a:pPr lvl="0" algn="ctr">
                        <a:buNone/>
                      </a:pPr>
                      <a:r>
                        <a:rPr lang="en-US" sz="1600" b="0" i="0" u="none" strike="noStrike" baseline="0" dirty="0">
                          <a:latin typeface="Montserrat"/>
                        </a:rPr>
                        <a:t>Contract Term</a:t>
                      </a:r>
                    </a:p>
                  </a:txBody>
                  <a:tcPr anchor="ctr"/>
                </a:tc>
                <a:tc>
                  <a:txBody>
                    <a:bodyPr/>
                    <a:lstStyle/>
                    <a:p>
                      <a:pPr algn="ctr"/>
                      <a:r>
                        <a:rPr lang="en-US" sz="1600" b="0" i="0" u="none" strike="noStrike" baseline="0" dirty="0">
                          <a:latin typeface="Montserrat"/>
                        </a:rPr>
                        <a:t>#SRECs / Year</a:t>
                      </a:r>
                      <a:endParaRPr lang="en-US" sz="1600" b="0" dirty="0">
                        <a:latin typeface="Montserrat"/>
                      </a:endParaRPr>
                    </a:p>
                  </a:txBody>
                  <a:tcPr anchor="ctr"/>
                </a:tc>
                <a:extLst>
                  <a:ext uri="{0D108BD9-81ED-4DB2-BD59-A6C34878D82A}">
                    <a16:rowId xmlns:a16="http://schemas.microsoft.com/office/drawing/2014/main" val="10000"/>
                  </a:ext>
                </a:extLst>
              </a:tr>
              <a:tr h="576841">
                <a:tc>
                  <a:txBody>
                    <a:bodyPr/>
                    <a:lstStyle/>
                    <a:p>
                      <a:r>
                        <a:rPr lang="en-US" sz="1600" b="0" i="0" u="none" strike="noStrike" baseline="0" dirty="0">
                          <a:latin typeface="Montserrat"/>
                        </a:rPr>
                        <a:t>Alpha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dirty="0">
                          <a:latin typeface="Montserrat"/>
                        </a:rPr>
                        <a:t> ≤ 350 kW</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lang="en-US" sz="1600" i="0" u="none" strike="noStrike" baseline="0" dirty="0">
                          <a:latin typeface="Montserrat"/>
                        </a:rPr>
                        <a:t>Customer owned, new, in state</a:t>
                      </a:r>
                    </a:p>
                  </a:txBody>
                  <a:tcPr anchor="ctr"/>
                </a:tc>
                <a:tc>
                  <a:txBody>
                    <a:bodyPr/>
                    <a:lstStyle/>
                    <a:p>
                      <a:pPr lvl="0" algn="ctr">
                        <a:buNone/>
                      </a:pPr>
                      <a:r>
                        <a:rPr lang="en-US" sz="1600" i="0" u="none" strike="noStrike" baseline="0" dirty="0">
                          <a:latin typeface="Montserrat"/>
                        </a:rPr>
                        <a:t>25-year</a:t>
                      </a:r>
                    </a:p>
                  </a:txBody>
                  <a:tcPr anchor="ctr"/>
                </a:tc>
                <a:tc>
                  <a:txBody>
                    <a:bodyPr/>
                    <a:lstStyle/>
                    <a:p>
                      <a:pPr algn="ctr"/>
                      <a:r>
                        <a:rPr lang="en-US" sz="1600" i="0" u="none" strike="noStrike" baseline="0" dirty="0">
                          <a:latin typeface="Montserrat"/>
                        </a:rPr>
                        <a:t>6,000</a:t>
                      </a:r>
                      <a:endParaRPr lang="en-US" sz="1600" b="0" dirty="0">
                        <a:latin typeface="Montserrat"/>
                      </a:endParaRPr>
                    </a:p>
                  </a:txBody>
                  <a:tcPr anchor="ctr"/>
                </a:tc>
                <a:extLst>
                  <a:ext uri="{0D108BD9-81ED-4DB2-BD59-A6C34878D82A}">
                    <a16:rowId xmlns:a16="http://schemas.microsoft.com/office/drawing/2014/main" val="10001"/>
                  </a:ext>
                </a:extLst>
              </a:tr>
              <a:tr h="484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latin typeface="Montserrat"/>
                        </a:rPr>
                        <a:t>Beta</a:t>
                      </a:r>
                      <a:endParaRPr lang="en-US" sz="1600" b="0" dirty="0">
                        <a:latin typeface="Montserra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dirty="0">
                          <a:latin typeface="Montserrat"/>
                        </a:rPr>
                        <a:t>350 kW ≤ 2 MW</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lang="en-US" sz="1600" i="0" u="none" strike="noStrike" baseline="0" dirty="0">
                          <a:latin typeface="Montserrat"/>
                        </a:rPr>
                        <a:t>New, in state</a:t>
                      </a:r>
                    </a:p>
                  </a:txBody>
                  <a:tcPr anchor="ctr"/>
                </a:tc>
                <a:tc>
                  <a:txBody>
                    <a:bodyPr/>
                    <a:lstStyle/>
                    <a:p>
                      <a:pPr marL="0" lvl="0" indent="0" algn="ctr" defTabSz="914400">
                        <a:lnSpc>
                          <a:spcPct val="100000"/>
                        </a:lnSpc>
                        <a:spcBef>
                          <a:spcPts val="0"/>
                        </a:spcBef>
                        <a:spcAft>
                          <a:spcPts val="0"/>
                        </a:spcAft>
                        <a:buNone/>
                        <a:tabLst/>
                        <a:defRPr/>
                      </a:pPr>
                      <a:r>
                        <a:rPr lang="en-US" sz="1600" b="0" i="0" u="none" strike="noStrike" baseline="0" noProof="0" dirty="0">
                          <a:solidFill>
                            <a:srgbClr val="000000"/>
                          </a:solidFill>
                          <a:latin typeface="Montserrat"/>
                        </a:rPr>
                        <a:t>25-year</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dirty="0">
                          <a:latin typeface="Montserrat"/>
                        </a:rPr>
                        <a:t>5,000</a:t>
                      </a:r>
                      <a:endParaRPr lang="en-US" sz="1600" b="0" dirty="0">
                        <a:latin typeface="Montserrat"/>
                      </a:endParaRPr>
                    </a:p>
                  </a:txBody>
                  <a:tcPr anchor="ctr"/>
                </a:tc>
                <a:extLst>
                  <a:ext uri="{0D108BD9-81ED-4DB2-BD59-A6C34878D82A}">
                    <a16:rowId xmlns:a16="http://schemas.microsoft.com/office/drawing/2014/main" val="309864897"/>
                  </a:ext>
                </a:extLst>
              </a:tr>
              <a:tr h="9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latin typeface="Montserrat"/>
                        </a:rPr>
                        <a:t>Gamma</a:t>
                      </a:r>
                      <a:endParaRPr lang="en-US" sz="1600" b="0" dirty="0">
                        <a:latin typeface="Montserra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dirty="0">
                          <a:latin typeface="Montserrat"/>
                        </a:rPr>
                        <a:t>&lt; 5 MW</a:t>
                      </a:r>
                    </a:p>
                  </a:txBody>
                  <a:tcPr anchor="ctr"/>
                </a:tc>
                <a:tc>
                  <a:txBody>
                    <a:bodyPr/>
                    <a:lstStyle/>
                    <a:p>
                      <a:pPr marL="285750" marR="0" lvl="0" indent="-285750" algn="ctr" rtl="0" eaLnBrk="1" fontAlgn="auto" latinLnBrk="0" hangingPunct="1">
                        <a:lnSpc>
                          <a:spcPct val="100000"/>
                        </a:lnSpc>
                        <a:spcBef>
                          <a:spcPts val="0"/>
                        </a:spcBef>
                        <a:spcAft>
                          <a:spcPts val="0"/>
                        </a:spcAft>
                        <a:buClrTx/>
                        <a:buSzTx/>
                        <a:buFont typeface="Arial" panose="020B0604020202020204" pitchFamily="34" charset="0"/>
                        <a:buChar char="•"/>
                      </a:pPr>
                      <a:r>
                        <a:rPr lang="en-US" sz="1600" i="0" u="none" strike="noStrike" baseline="0" dirty="0">
                          <a:latin typeface="Montserrat"/>
                        </a:rPr>
                        <a:t>In state systems with 3rd party SREC ownership</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none" strike="noStrike" baseline="0" dirty="0">
                          <a:latin typeface="Montserrat"/>
                        </a:rPr>
                        <a:t>All existing systems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none" strike="noStrike" baseline="0" dirty="0">
                          <a:latin typeface="Montserrat"/>
                        </a:rPr>
                        <a:t>Qualifying out of state systems</a:t>
                      </a:r>
                    </a:p>
                  </a:txBody>
                  <a:tcPr anchor="ctr"/>
                </a:tc>
                <a:tc>
                  <a:txBody>
                    <a:bodyPr/>
                    <a:lstStyle/>
                    <a:p>
                      <a:pPr lvl="0" algn="ctr">
                        <a:buNone/>
                      </a:pPr>
                      <a:r>
                        <a:rPr lang="en-US" sz="1600" b="0" i="0" u="none" strike="noStrike" baseline="0" noProof="0" dirty="0">
                          <a:solidFill>
                            <a:srgbClr val="000000"/>
                          </a:solidFill>
                          <a:latin typeface="Montserrat"/>
                        </a:rPr>
                        <a:t>25-year</a:t>
                      </a:r>
                      <a:endParaRPr lang="en-US" dirty="0"/>
                    </a:p>
                  </a:txBody>
                  <a:tcPr anchor="ctr"/>
                </a:tc>
                <a:tc>
                  <a:txBody>
                    <a:bodyPr/>
                    <a:lstStyle/>
                    <a:p>
                      <a:pPr algn="ctr"/>
                      <a:r>
                        <a:rPr lang="en-US" sz="1600" i="0" u="none" strike="noStrike" baseline="0" dirty="0">
                          <a:latin typeface="Montserrat"/>
                        </a:rPr>
                        <a:t>10,000</a:t>
                      </a:r>
                      <a:endParaRPr lang="en-US" sz="1600" b="0" dirty="0">
                        <a:latin typeface="Calibri"/>
                      </a:endParaRPr>
                    </a:p>
                  </a:txBody>
                  <a:tcPr anchor="ctr"/>
                </a:tc>
                <a:extLst>
                  <a:ext uri="{0D108BD9-81ED-4DB2-BD59-A6C34878D82A}">
                    <a16:rowId xmlns:a16="http://schemas.microsoft.com/office/drawing/2014/main" val="1995315090"/>
                  </a:ext>
                </a:extLst>
              </a:tr>
              <a:tr h="576841">
                <a:tc>
                  <a:txBody>
                    <a:bodyPr/>
                    <a:lstStyle/>
                    <a:p>
                      <a:pPr marL="0" lvl="0" indent="0" algn="l" defTabSz="914400">
                        <a:lnSpc>
                          <a:spcPct val="100000"/>
                        </a:lnSpc>
                        <a:spcBef>
                          <a:spcPts val="0"/>
                        </a:spcBef>
                        <a:spcAft>
                          <a:spcPts val="0"/>
                        </a:spcAft>
                        <a:buNone/>
                        <a:tabLst/>
                        <a:defRPr/>
                      </a:pPr>
                      <a:r>
                        <a:rPr lang="en-US" sz="1600" b="0" i="0" u="none" strike="noStrike" baseline="0" dirty="0">
                          <a:latin typeface="Montserrat"/>
                        </a:rPr>
                        <a:t>Delta</a:t>
                      </a:r>
                    </a:p>
                  </a:txBody>
                  <a:tcPr anchor="ctr"/>
                </a:tc>
                <a:tc>
                  <a:txBody>
                    <a:bodyPr/>
                    <a:lstStyle/>
                    <a:p>
                      <a:pPr marL="285750" lvl="0" indent="-285750" algn="ctr">
                        <a:lnSpc>
                          <a:spcPct val="100000"/>
                        </a:lnSpc>
                        <a:spcBef>
                          <a:spcPts val="0"/>
                        </a:spcBef>
                        <a:spcAft>
                          <a:spcPts val="0"/>
                        </a:spcAft>
                        <a:buFont typeface="Wingdings"/>
                        <a:buChar char="Ø"/>
                      </a:pPr>
                      <a:r>
                        <a:rPr lang="en-US" sz="1600" i="0" u="none" strike="noStrike" baseline="0" dirty="0">
                          <a:latin typeface="Montserrat"/>
                        </a:rPr>
                        <a:t>2MW</a:t>
                      </a:r>
                    </a:p>
                  </a:txBody>
                  <a:tcPr anchor="ctr"/>
                </a:tc>
                <a:tc>
                  <a:txBody>
                    <a:bodyPr/>
                    <a:lstStyle/>
                    <a:p>
                      <a:pPr marL="285750" lvl="0" indent="-285750" algn="ctr">
                        <a:lnSpc>
                          <a:spcPct val="100000"/>
                        </a:lnSpc>
                        <a:spcBef>
                          <a:spcPts val="0"/>
                        </a:spcBef>
                        <a:spcAft>
                          <a:spcPts val="0"/>
                        </a:spcAft>
                        <a:buFont typeface="Arial"/>
                        <a:buChar char="•"/>
                      </a:pPr>
                      <a:r>
                        <a:rPr lang="en-US" sz="1600" b="0" i="0" u="none" strike="noStrike" baseline="0" noProof="0" dirty="0">
                          <a:solidFill>
                            <a:srgbClr val="000000"/>
                          </a:solidFill>
                          <a:latin typeface="Montserrat"/>
                        </a:rPr>
                        <a:t>New, in state</a:t>
                      </a:r>
                      <a:endParaRPr lang="en-US" dirty="0"/>
                    </a:p>
                  </a:txBody>
                  <a:tcPr anchor="ctr"/>
                </a:tc>
                <a:tc>
                  <a:txBody>
                    <a:bodyPr/>
                    <a:lstStyle/>
                    <a:p>
                      <a:pPr lvl="0" algn="ctr">
                        <a:buNone/>
                      </a:pPr>
                      <a:r>
                        <a:rPr lang="en-US" sz="1600" i="0" u="none" strike="noStrike" baseline="0" dirty="0">
                          <a:latin typeface="Montserrat"/>
                        </a:rPr>
                        <a:t>5-year</a:t>
                      </a:r>
                    </a:p>
                  </a:txBody>
                  <a:tcPr anchor="ctr"/>
                </a:tc>
                <a:tc>
                  <a:txBody>
                    <a:bodyPr/>
                    <a:lstStyle/>
                    <a:p>
                      <a:pPr lvl="0" algn="ctr">
                        <a:buNone/>
                      </a:pPr>
                      <a:r>
                        <a:rPr lang="en-US" sz="1600" i="0" u="none" strike="noStrike" baseline="0" dirty="0">
                          <a:latin typeface="Montserrat"/>
                        </a:rPr>
                        <a:t>10,000</a:t>
                      </a:r>
                    </a:p>
                  </a:txBody>
                  <a:tcPr anchor="ctr"/>
                </a:tc>
                <a:extLst>
                  <a:ext uri="{0D108BD9-81ED-4DB2-BD59-A6C34878D82A}">
                    <a16:rowId xmlns:a16="http://schemas.microsoft.com/office/drawing/2014/main" val="4291409574"/>
                  </a:ext>
                </a:extLst>
              </a:tr>
            </a:tbl>
          </a:graphicData>
        </a:graphic>
      </p:graphicFrame>
    </p:spTree>
    <p:extLst>
      <p:ext uri="{BB962C8B-B14F-4D97-AF65-F5344CB8AC3E}">
        <p14:creationId xmlns:p14="http://schemas.microsoft.com/office/powerpoint/2010/main" val="323843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FF6AB16-1717-F46A-B705-E980B0785B65}"/>
              </a:ext>
            </a:extLst>
          </p:cNvPr>
          <p:cNvGraphicFramePr/>
          <p:nvPr>
            <p:extLst>
              <p:ext uri="{D42A27DB-BD31-4B8C-83A1-F6EECF244321}">
                <p14:modId xmlns:p14="http://schemas.microsoft.com/office/powerpoint/2010/main" val="3932775608"/>
              </p:ext>
            </p:extLst>
          </p:nvPr>
        </p:nvGraphicFramePr>
        <p:xfrm>
          <a:off x="838200" y="-247845"/>
          <a:ext cx="9770980" cy="714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Award Process</a:t>
            </a:r>
            <a:endParaRPr lang="en-US" sz="4000" b="1">
              <a:solidFill>
                <a:schemeClr val="accent5"/>
              </a:solidFill>
              <a:cs typeface="Aparajita" panose="020B0502040204020203" pitchFamily="18" charset="0"/>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9</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3569"/>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5e87f030-c239-4de1-87d0-347e657a50a7" xsi:nil="true"/>
    <lcf76f155ced4ddcb4097134ff3c332f xmlns="5e87f030-c239-4de1-87d0-347e657a50a7">
      <Terms xmlns="http://schemas.microsoft.com/office/infopath/2007/PartnerControls"/>
    </lcf76f155ced4ddcb4097134ff3c332f>
    <TaxCatchAll xmlns="16e3c24f-94ca-4634-b9b5-eaac75611b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50A9C8D4CA4049854BB36DE11D9187" ma:contentTypeVersion="19" ma:contentTypeDescription="Create a new document." ma:contentTypeScope="" ma:versionID="bf3d8806d5cf95b9a90b59aea27bba7b">
  <xsd:schema xmlns:xsd="http://www.w3.org/2001/XMLSchema" xmlns:xs="http://www.w3.org/2001/XMLSchema" xmlns:p="http://schemas.microsoft.com/office/2006/metadata/properties" xmlns:ns2="5e87f030-c239-4de1-87d0-347e657a50a7" xmlns:ns3="16e3c24f-94ca-4634-b9b5-eaac75611bee" targetNamespace="http://schemas.microsoft.com/office/2006/metadata/properties" ma:root="true" ma:fieldsID="08df428665a896df5a7bbdff45ae66aa" ns2:_="" ns3:_="">
    <xsd:import namespace="5e87f030-c239-4de1-87d0-347e657a50a7"/>
    <xsd:import namespace="16e3c24f-94ca-4634-b9b5-eaac75611b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7f030-c239-4de1-87d0-347e657a5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dfb0aa-1765-4b78-9828-d6fc63341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Shortcut to Archive"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e3c24f-94ca-4634-b9b5-eaac75611b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9fb9e5-550f-484b-88e0-75eee1f72680}" ma:internalName="TaxCatchAll" ma:showField="CatchAllData" ma:web="16e3c24f-94ca-4634-b9b5-eaac75611b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11081-4CED-4746-A6FF-CD8C5FBDB5FB}">
  <ds:schemaRefs>
    <ds:schemaRef ds:uri="16e3c24f-94ca-4634-b9b5-eaac75611bee"/>
    <ds:schemaRef ds:uri="5e87f030-c239-4de1-87d0-347e657a50a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11FADF-447B-4EBA-8BAD-C272B3ABECCB}">
  <ds:schemaRefs>
    <ds:schemaRef ds:uri="http://schemas.microsoft.com/sharepoint/v3/contenttype/forms"/>
  </ds:schemaRefs>
</ds:datastoreItem>
</file>

<file path=customXml/itemProps3.xml><?xml version="1.0" encoding="utf-8"?>
<ds:datastoreItem xmlns:ds="http://schemas.openxmlformats.org/officeDocument/2006/customXml" ds:itemID="{25873462-A44A-4594-8DC1-5B7D3C4945E7}">
  <ds:schemaRefs>
    <ds:schemaRef ds:uri="16e3c24f-94ca-4634-b9b5-eaac75611bee"/>
    <ds:schemaRef ds:uri="5e87f030-c239-4de1-87d0-347e657a5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35</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2024 Procurement</vt:lpstr>
      <vt:lpstr> Agenda</vt:lpstr>
      <vt:lpstr>Program Overview</vt:lpstr>
      <vt:lpstr> General Overview</vt:lpstr>
      <vt:lpstr> General Overview</vt:lpstr>
      <vt:lpstr> Delaware Parts and Labor Bonuses</vt:lpstr>
      <vt:lpstr> Timeline</vt:lpstr>
      <vt:lpstr> Tiers</vt:lpstr>
      <vt:lpstr> Award Process</vt:lpstr>
      <vt:lpstr>PowerPoint Presentation</vt:lpstr>
      <vt:lpstr> Owner Representatives</vt:lpstr>
      <vt:lpstr> Other Important Notes</vt:lpstr>
      <vt:lpstr>Changes from the  2023 Procurement</vt:lpstr>
      <vt:lpstr> Changes from 2023</vt:lpstr>
      <vt:lpstr>Program Requirements</vt:lpstr>
      <vt:lpstr> Basic Requirements</vt:lpstr>
      <vt:lpstr> One Contract – Multiple Facilities</vt:lpstr>
      <vt:lpstr> Bid Deposits</vt:lpstr>
      <vt:lpstr> Performance Credit Support</vt:lpstr>
      <vt:lpstr>Application  Example</vt:lpstr>
      <vt:lpstr> Application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Delaware SREC  Procurement Program</dc:title>
  <dc:creator>Christina Uzzo</dc:creator>
  <cp:revision>83</cp:revision>
  <dcterms:created xsi:type="dcterms:W3CDTF">2022-08-31T19:50:34Z</dcterms:created>
  <dcterms:modified xsi:type="dcterms:W3CDTF">2024-10-21T17:06:50Z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0x010100FE50A9C8D4CA4049854BB36DE11D9187</vt:lpwstr>
  </property>
  <property fmtid="{D5CDD505-2E9C-101B-9397-08002B2CF9AE}" pid="3" name="MediaServiceImageTags">
    <vt:lpwstr/>
  </property>
</Properties>
</file>