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17_D6B97EA3.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Lst>
  <p:notesMasterIdLst>
    <p:notesMasterId r:id="rId47"/>
  </p:notesMasterIdLst>
  <p:sldIdLst>
    <p:sldId id="256" r:id="rId5"/>
    <p:sldId id="259" r:id="rId6"/>
    <p:sldId id="264" r:id="rId7"/>
    <p:sldId id="316" r:id="rId8"/>
    <p:sldId id="317" r:id="rId9"/>
    <p:sldId id="315" r:id="rId10"/>
    <p:sldId id="293" r:id="rId11"/>
    <p:sldId id="294" r:id="rId12"/>
    <p:sldId id="296" r:id="rId13"/>
    <p:sldId id="318" r:id="rId14"/>
    <p:sldId id="304" r:id="rId15"/>
    <p:sldId id="319" r:id="rId16"/>
    <p:sldId id="299" r:id="rId17"/>
    <p:sldId id="300" r:id="rId18"/>
    <p:sldId id="320" r:id="rId19"/>
    <p:sldId id="301" r:id="rId20"/>
    <p:sldId id="270" r:id="rId21"/>
    <p:sldId id="314" r:id="rId22"/>
    <p:sldId id="295" r:id="rId23"/>
    <p:sldId id="303" r:id="rId24"/>
    <p:sldId id="297" r:id="rId25"/>
    <p:sldId id="308" r:id="rId26"/>
    <p:sldId id="309" r:id="rId27"/>
    <p:sldId id="310" r:id="rId28"/>
    <p:sldId id="278" r:id="rId29"/>
    <p:sldId id="279" r:id="rId30"/>
    <p:sldId id="311" r:id="rId31"/>
    <p:sldId id="280" r:id="rId32"/>
    <p:sldId id="281" r:id="rId33"/>
    <p:sldId id="282" r:id="rId34"/>
    <p:sldId id="283" r:id="rId35"/>
    <p:sldId id="312" r:id="rId36"/>
    <p:sldId id="284" r:id="rId37"/>
    <p:sldId id="285" r:id="rId38"/>
    <p:sldId id="286" r:id="rId39"/>
    <p:sldId id="313" r:id="rId40"/>
    <p:sldId id="287" r:id="rId41"/>
    <p:sldId id="288" r:id="rId42"/>
    <p:sldId id="289" r:id="rId43"/>
    <p:sldId id="321" r:id="rId44"/>
    <p:sldId id="322" r:id="rId45"/>
    <p:sldId id="29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A5F41B-CAB7-6432-133B-FC2827248C2B}" name="Catherine Rauh" initials="CR" userId="S::catherine.rauh@inclimesolutions.com::8f95492f-54a4-4455-80cb-f2779d42e93b" providerId="AD"/>
  <p188:author id="{30862D73-591F-35AE-831B-736C66924AB7}" name="Christina Uzzo" initials="CU" userId="S::christina.uzzo@inclimesolutions.com::eef0bd35-a5b5-4a5c-8aaa-0dd89e2dfb53" providerId="AD"/>
  <p188:author id="{302C35AA-8F8B-1EE7-50C7-EC338320E8E4}" name="Bryan Gower" initials="BG" userId="S::bryan.gower@inclimesolutions.com::04e281c0-fd16-4c17-8840-73719b1a465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838"/>
    <a:srgbClr val="FFD607"/>
    <a:srgbClr val="5FB4E5"/>
    <a:srgbClr val="F9A11B"/>
    <a:srgbClr val="E6E6E6"/>
    <a:srgbClr val="FFCE07"/>
    <a:srgbClr val="F2D34C"/>
    <a:srgbClr val="ED80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4B50B9-49E9-4CBD-28EE-0C6E7FEE5DAB}" v="6" dt="2024-10-21T17:52:18.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821FA919-FFE2-D08C-F0EF-6B86FECA816A}"/>
    <pc:docChg chg="modSld">
      <pc:chgData name="" userId="" providerId="" clId="Web-{821FA919-FFE2-D08C-F0EF-6B86FECA816A}" dt="2024-09-16T20:33:27.765" v="0" actId="20577"/>
      <pc:docMkLst>
        <pc:docMk/>
      </pc:docMkLst>
      <pc:sldChg chg="modSp">
        <pc:chgData name="" userId="" providerId="" clId="Web-{821FA919-FFE2-D08C-F0EF-6B86FECA816A}" dt="2024-09-16T20:33:27.765" v="0" actId="20577"/>
        <pc:sldMkLst>
          <pc:docMk/>
          <pc:sldMk cId="2061401168" sldId="256"/>
        </pc:sldMkLst>
        <pc:spChg chg="mod">
          <ac:chgData name="" userId="" providerId="" clId="Web-{821FA919-FFE2-D08C-F0EF-6B86FECA816A}" dt="2024-09-16T20:33:27.765" v="0" actId="20577"/>
          <ac:spMkLst>
            <pc:docMk/>
            <pc:sldMk cId="2061401168" sldId="256"/>
            <ac:spMk id="2" creationId="{87BD5020-3BC9-F52E-AF55-205D070090E7}"/>
          </ac:spMkLst>
        </pc:spChg>
      </pc:sldChg>
    </pc:docChg>
  </pc:docChgLst>
  <pc:docChgLst>
    <pc:chgData name="Bryan Gower" userId="S::bryan.gower@inclimesolutions.com::04e281c0-fd16-4c17-8840-73719b1a4652" providerId="AD" clId="Web-{7EAA16CC-F6DD-9666-CB00-B5B11062397B}"/>
    <pc:docChg chg="modSld">
      <pc:chgData name="Bryan Gower" userId="S::bryan.gower@inclimesolutions.com::04e281c0-fd16-4c17-8840-73719b1a4652" providerId="AD" clId="Web-{7EAA16CC-F6DD-9666-CB00-B5B11062397B}" dt="2024-09-19T13:54:11.364" v="86" actId="20577"/>
      <pc:docMkLst>
        <pc:docMk/>
      </pc:docMkLst>
      <pc:sldChg chg="modSp">
        <pc:chgData name="Bryan Gower" userId="S::bryan.gower@inclimesolutions.com::04e281c0-fd16-4c17-8840-73719b1a4652" providerId="AD" clId="Web-{7EAA16CC-F6DD-9666-CB00-B5B11062397B}" dt="2024-09-16T21:24:38.662" v="54" actId="20577"/>
        <pc:sldMkLst>
          <pc:docMk/>
          <pc:sldMk cId="3662449700" sldId="294"/>
        </pc:sldMkLst>
        <pc:spChg chg="mod">
          <ac:chgData name="Bryan Gower" userId="S::bryan.gower@inclimesolutions.com::04e281c0-fd16-4c17-8840-73719b1a4652" providerId="AD" clId="Web-{7EAA16CC-F6DD-9666-CB00-B5B11062397B}" dt="2024-09-16T21:24:38.662" v="54" actId="20577"/>
          <ac:spMkLst>
            <pc:docMk/>
            <pc:sldMk cId="3662449700" sldId="294"/>
            <ac:spMk id="3" creationId="{1C68855A-8472-0BD0-4D41-5AAC0C578C07}"/>
          </ac:spMkLst>
        </pc:spChg>
      </pc:sldChg>
      <pc:sldChg chg="modSp">
        <pc:chgData name="Bryan Gower" userId="S::bryan.gower@inclimesolutions.com::04e281c0-fd16-4c17-8840-73719b1a4652" providerId="AD" clId="Web-{7EAA16CC-F6DD-9666-CB00-B5B11062397B}" dt="2024-09-19T13:54:11.364" v="86" actId="20577"/>
        <pc:sldMkLst>
          <pc:docMk/>
          <pc:sldMk cId="4020042135" sldId="299"/>
        </pc:sldMkLst>
        <pc:graphicFrameChg chg="modGraphic">
          <ac:chgData name="Bryan Gower" userId="S::bryan.gower@inclimesolutions.com::04e281c0-fd16-4c17-8840-73719b1a4652" providerId="AD" clId="Web-{7EAA16CC-F6DD-9666-CB00-B5B11062397B}" dt="2024-09-19T13:54:11.364" v="86" actId="20577"/>
          <ac:graphicFrameMkLst>
            <pc:docMk/>
            <pc:sldMk cId="4020042135" sldId="299"/>
            <ac:graphicFrameMk id="10" creationId="{EFF6AB16-1717-F46A-B705-E980B0785B65}"/>
          </ac:graphicFrameMkLst>
        </pc:graphicFrameChg>
      </pc:sldChg>
      <pc:sldChg chg="modSp">
        <pc:chgData name="Bryan Gower" userId="S::bryan.gower@inclimesolutions.com::04e281c0-fd16-4c17-8840-73719b1a4652" providerId="AD" clId="Web-{7EAA16CC-F6DD-9666-CB00-B5B11062397B}" dt="2024-09-19T13:53:38.270" v="68" actId="20577"/>
        <pc:sldMkLst>
          <pc:docMk/>
          <pc:sldMk cId="1338044343" sldId="309"/>
        </pc:sldMkLst>
        <pc:spChg chg="mod">
          <ac:chgData name="Bryan Gower" userId="S::bryan.gower@inclimesolutions.com::04e281c0-fd16-4c17-8840-73719b1a4652" providerId="AD" clId="Web-{7EAA16CC-F6DD-9666-CB00-B5B11062397B}" dt="2024-09-19T13:53:38.270" v="68" actId="20577"/>
          <ac:spMkLst>
            <pc:docMk/>
            <pc:sldMk cId="1338044343" sldId="309"/>
            <ac:spMk id="3" creationId="{1C68855A-8472-0BD0-4D41-5AAC0C578C07}"/>
          </ac:spMkLst>
        </pc:spChg>
      </pc:sldChg>
    </pc:docChg>
  </pc:docChgLst>
  <pc:docChgLst>
    <pc:chgData name="Catherine Rauh" userId="S::catherine.rauh@inclimesolutions.com::8f95492f-54a4-4455-80cb-f2779d42e93b" providerId="AD" clId="Web-{DA15A991-AC97-8CDC-B2B3-4EDA32C0CE31}"/>
    <pc:docChg chg="mod modSld">
      <pc:chgData name="Catherine Rauh" userId="S::catherine.rauh@inclimesolutions.com::8f95492f-54a4-4455-80cb-f2779d42e93b" providerId="AD" clId="Web-{DA15A991-AC97-8CDC-B2B3-4EDA32C0CE31}" dt="2024-09-25T19:17:31.203" v="115" actId="20577"/>
      <pc:docMkLst>
        <pc:docMk/>
      </pc:docMkLst>
      <pc:sldChg chg="modSp">
        <pc:chgData name="Catherine Rauh" userId="S::catherine.rauh@inclimesolutions.com::8f95492f-54a4-4455-80cb-f2779d42e93b" providerId="AD" clId="Web-{DA15A991-AC97-8CDC-B2B3-4EDA32C0CE31}" dt="2024-09-25T18:27:43.553" v="72" actId="20577"/>
        <pc:sldMkLst>
          <pc:docMk/>
          <pc:sldMk cId="2161775199" sldId="270"/>
        </pc:sldMkLst>
        <pc:spChg chg="mod">
          <ac:chgData name="Catherine Rauh" userId="S::catherine.rauh@inclimesolutions.com::8f95492f-54a4-4455-80cb-f2779d42e93b" providerId="AD" clId="Web-{DA15A991-AC97-8CDC-B2B3-4EDA32C0CE31}" dt="2024-09-25T18:27:43.553" v="72" actId="20577"/>
          <ac:spMkLst>
            <pc:docMk/>
            <pc:sldMk cId="2161775199" sldId="270"/>
            <ac:spMk id="3" creationId="{1C68855A-8472-0BD0-4D41-5AAC0C578C07}"/>
          </ac:spMkLst>
        </pc:spChg>
      </pc:sldChg>
      <pc:sldChg chg="modSp">
        <pc:chgData name="Catherine Rauh" userId="S::catherine.rauh@inclimesolutions.com::8f95492f-54a4-4455-80cb-f2779d42e93b" providerId="AD" clId="Web-{DA15A991-AC97-8CDC-B2B3-4EDA32C0CE31}" dt="2024-09-25T19:17:31.203" v="115" actId="20577"/>
        <pc:sldMkLst>
          <pc:docMk/>
          <pc:sldMk cId="3875807355" sldId="289"/>
        </pc:sldMkLst>
        <pc:spChg chg="mod">
          <ac:chgData name="Catherine Rauh" userId="S::catherine.rauh@inclimesolutions.com::8f95492f-54a4-4455-80cb-f2779d42e93b" providerId="AD" clId="Web-{DA15A991-AC97-8CDC-B2B3-4EDA32C0CE31}" dt="2024-09-25T19:17:31.203" v="115" actId="20577"/>
          <ac:spMkLst>
            <pc:docMk/>
            <pc:sldMk cId="3875807355" sldId="289"/>
            <ac:spMk id="3" creationId="{1C68855A-8472-0BD0-4D41-5AAC0C578C07}"/>
          </ac:spMkLst>
        </pc:spChg>
      </pc:sldChg>
      <pc:sldChg chg="modSp">
        <pc:chgData name="Catherine Rauh" userId="S::catherine.rauh@inclimesolutions.com::8f95492f-54a4-4455-80cb-f2779d42e93b" providerId="AD" clId="Web-{DA15A991-AC97-8CDC-B2B3-4EDA32C0CE31}" dt="2024-09-24T17:15:59.205" v="8" actId="20577"/>
        <pc:sldMkLst>
          <pc:docMk/>
          <pc:sldMk cId="3662449700" sldId="294"/>
        </pc:sldMkLst>
        <pc:spChg chg="mod">
          <ac:chgData name="Catherine Rauh" userId="S::catherine.rauh@inclimesolutions.com::8f95492f-54a4-4455-80cb-f2779d42e93b" providerId="AD" clId="Web-{DA15A991-AC97-8CDC-B2B3-4EDA32C0CE31}" dt="2024-09-24T17:15:59.205" v="8" actId="20577"/>
          <ac:spMkLst>
            <pc:docMk/>
            <pc:sldMk cId="3662449700" sldId="294"/>
            <ac:spMk id="3" creationId="{1C68855A-8472-0BD0-4D41-5AAC0C578C07}"/>
          </ac:spMkLst>
        </pc:spChg>
      </pc:sldChg>
      <pc:sldChg chg="modSp">
        <pc:chgData name="Catherine Rauh" userId="S::catherine.rauh@inclimesolutions.com::8f95492f-54a4-4455-80cb-f2779d42e93b" providerId="AD" clId="Web-{DA15A991-AC97-8CDC-B2B3-4EDA32C0CE31}" dt="2024-09-25T18:30:14.627" v="106" actId="20577"/>
        <pc:sldMkLst>
          <pc:docMk/>
          <pc:sldMk cId="1564933518" sldId="295"/>
        </pc:sldMkLst>
        <pc:spChg chg="mod">
          <ac:chgData name="Catherine Rauh" userId="S::catherine.rauh@inclimesolutions.com::8f95492f-54a4-4455-80cb-f2779d42e93b" providerId="AD" clId="Web-{DA15A991-AC97-8CDC-B2B3-4EDA32C0CE31}" dt="2024-09-25T18:30:14.627" v="106" actId="20577"/>
          <ac:spMkLst>
            <pc:docMk/>
            <pc:sldMk cId="1564933518" sldId="295"/>
            <ac:spMk id="3" creationId="{1C68855A-8472-0BD0-4D41-5AAC0C578C07}"/>
          </ac:spMkLst>
        </pc:spChg>
      </pc:sldChg>
      <pc:sldChg chg="modSp">
        <pc:chgData name="Catherine Rauh" userId="S::catherine.rauh@inclimesolutions.com::8f95492f-54a4-4455-80cb-f2779d42e93b" providerId="AD" clId="Web-{DA15A991-AC97-8CDC-B2B3-4EDA32C0CE31}" dt="2024-09-24T19:09:35.297" v="69"/>
        <pc:sldMkLst>
          <pc:docMk/>
          <pc:sldMk cId="3503009778" sldId="300"/>
        </pc:sldMkLst>
        <pc:spChg chg="mod">
          <ac:chgData name="Catherine Rauh" userId="S::catherine.rauh@inclimesolutions.com::8f95492f-54a4-4455-80cb-f2779d42e93b" providerId="AD" clId="Web-{DA15A991-AC97-8CDC-B2B3-4EDA32C0CE31}" dt="2024-09-24T17:37:22.825" v="59" actId="1076"/>
          <ac:spMkLst>
            <pc:docMk/>
            <pc:sldMk cId="3503009778" sldId="300"/>
            <ac:spMk id="3" creationId="{1C68855A-8472-0BD0-4D41-5AAC0C578C07}"/>
          </ac:spMkLst>
        </pc:spChg>
        <pc:graphicFrameChg chg="mod modGraphic">
          <ac:chgData name="Catherine Rauh" userId="S::catherine.rauh@inclimesolutions.com::8f95492f-54a4-4455-80cb-f2779d42e93b" providerId="AD" clId="Web-{DA15A991-AC97-8CDC-B2B3-4EDA32C0CE31}" dt="2024-09-24T19:09:35.297" v="69"/>
          <ac:graphicFrameMkLst>
            <pc:docMk/>
            <pc:sldMk cId="3503009778" sldId="300"/>
            <ac:graphicFrameMk id="4" creationId="{D26D1C46-D480-A162-37AC-15C4562ABB6D}"/>
          </ac:graphicFrameMkLst>
        </pc:graphicFrameChg>
      </pc:sldChg>
    </pc:docChg>
  </pc:docChgLst>
  <pc:docChgLst>
    <pc:chgData name="Bryan Gower" userId="S::bryan.gower@inclimesolutions.com::04e281c0-fd16-4c17-8840-73719b1a4652" providerId="AD" clId="Web-{821FA919-FFE2-D08C-F0EF-6B86FECA816A}"/>
    <pc:docChg chg="mod modSld">
      <pc:chgData name="Bryan Gower" userId="S::bryan.gower@inclimesolutions.com::04e281c0-fd16-4c17-8840-73719b1a4652" providerId="AD" clId="Web-{821FA919-FFE2-D08C-F0EF-6B86FECA816A}" dt="2024-09-16T21:18:27.959" v="373" actId="20577"/>
      <pc:docMkLst>
        <pc:docMk/>
      </pc:docMkLst>
      <pc:sldChg chg="modSp">
        <pc:chgData name="Bryan Gower" userId="S::bryan.gower@inclimesolutions.com::04e281c0-fd16-4c17-8840-73719b1a4652" providerId="AD" clId="Web-{821FA919-FFE2-D08C-F0EF-6B86FECA816A}" dt="2024-09-16T20:33:35.234" v="0" actId="20577"/>
        <pc:sldMkLst>
          <pc:docMk/>
          <pc:sldMk cId="3602753267" sldId="259"/>
        </pc:sldMkLst>
        <pc:spChg chg="mod">
          <ac:chgData name="Bryan Gower" userId="S::bryan.gower@inclimesolutions.com::04e281c0-fd16-4c17-8840-73719b1a4652" providerId="AD" clId="Web-{821FA919-FFE2-D08C-F0EF-6B86FECA816A}" dt="2024-09-16T20:33:35.234" v="0" actId="20577"/>
          <ac:spMkLst>
            <pc:docMk/>
            <pc:sldMk cId="3602753267" sldId="259"/>
            <ac:spMk id="3" creationId="{1C68855A-8472-0BD0-4D41-5AAC0C578C07}"/>
          </ac:spMkLst>
        </pc:spChg>
      </pc:sldChg>
      <pc:sldChg chg="modSp">
        <pc:chgData name="Bryan Gower" userId="S::bryan.gower@inclimesolutions.com::04e281c0-fd16-4c17-8840-73719b1a4652" providerId="AD" clId="Web-{821FA919-FFE2-D08C-F0EF-6B86FECA816A}" dt="2024-09-16T21:16:16.848" v="353" actId="20577"/>
        <pc:sldMkLst>
          <pc:docMk/>
          <pc:sldMk cId="2022827460" sldId="288"/>
        </pc:sldMkLst>
        <pc:spChg chg="mod">
          <ac:chgData name="Bryan Gower" userId="S::bryan.gower@inclimesolutions.com::04e281c0-fd16-4c17-8840-73719b1a4652" providerId="AD" clId="Web-{821FA919-FFE2-D08C-F0EF-6B86FECA816A}" dt="2024-09-16T21:16:16.848" v="353" actId="20577"/>
          <ac:spMkLst>
            <pc:docMk/>
            <pc:sldMk cId="2022827460" sldId="288"/>
            <ac:spMk id="11" creationId="{E28735F1-95DE-B615-A64D-301F33F8903F}"/>
          </ac:spMkLst>
        </pc:spChg>
      </pc:sldChg>
      <pc:sldChg chg="modSp">
        <pc:chgData name="Bryan Gower" userId="S::bryan.gower@inclimesolutions.com::04e281c0-fd16-4c17-8840-73719b1a4652" providerId="AD" clId="Web-{821FA919-FFE2-D08C-F0EF-6B86FECA816A}" dt="2024-09-16T21:18:27.959" v="373" actId="20577"/>
        <pc:sldMkLst>
          <pc:docMk/>
          <pc:sldMk cId="3662449700" sldId="294"/>
        </pc:sldMkLst>
        <pc:spChg chg="mod">
          <ac:chgData name="Bryan Gower" userId="S::bryan.gower@inclimesolutions.com::04e281c0-fd16-4c17-8840-73719b1a4652" providerId="AD" clId="Web-{821FA919-FFE2-D08C-F0EF-6B86FECA816A}" dt="2024-09-16T21:18:27.959" v="373" actId="20577"/>
          <ac:spMkLst>
            <pc:docMk/>
            <pc:sldMk cId="3662449700" sldId="294"/>
            <ac:spMk id="3" creationId="{1C68855A-8472-0BD0-4D41-5AAC0C578C07}"/>
          </ac:spMkLst>
        </pc:spChg>
      </pc:sldChg>
      <pc:sldChg chg="modSp">
        <pc:chgData name="Bryan Gower" userId="S::bryan.gower@inclimesolutions.com::04e281c0-fd16-4c17-8840-73719b1a4652" providerId="AD" clId="Web-{821FA919-FFE2-D08C-F0EF-6B86FECA816A}" dt="2024-09-16T20:35:48.427" v="11" actId="20577"/>
        <pc:sldMkLst>
          <pc:docMk/>
          <pc:sldMk cId="4020042135" sldId="299"/>
        </pc:sldMkLst>
        <pc:graphicFrameChg chg="mod modGraphic">
          <ac:chgData name="Bryan Gower" userId="S::bryan.gower@inclimesolutions.com::04e281c0-fd16-4c17-8840-73719b1a4652" providerId="AD" clId="Web-{821FA919-FFE2-D08C-F0EF-6B86FECA816A}" dt="2024-09-16T20:35:48.427" v="11" actId="20577"/>
          <ac:graphicFrameMkLst>
            <pc:docMk/>
            <pc:sldMk cId="4020042135" sldId="299"/>
            <ac:graphicFrameMk id="10" creationId="{EFF6AB16-1717-F46A-B705-E980B0785B65}"/>
          </ac:graphicFrameMkLst>
        </pc:graphicFrameChg>
      </pc:sldChg>
      <pc:sldChg chg="modSp">
        <pc:chgData name="Bryan Gower" userId="S::bryan.gower@inclimesolutions.com::04e281c0-fd16-4c17-8840-73719b1a4652" providerId="AD" clId="Web-{821FA919-FFE2-D08C-F0EF-6B86FECA816A}" dt="2024-09-16T20:59:50.513" v="343" actId="20577"/>
        <pc:sldMkLst>
          <pc:docMk/>
          <pc:sldMk cId="3503009778" sldId="300"/>
        </pc:sldMkLst>
        <pc:spChg chg="mod">
          <ac:chgData name="Bryan Gower" userId="S::bryan.gower@inclimesolutions.com::04e281c0-fd16-4c17-8840-73719b1a4652" providerId="AD" clId="Web-{821FA919-FFE2-D08C-F0EF-6B86FECA816A}" dt="2024-09-16T20:43:21.819" v="224" actId="1076"/>
          <ac:spMkLst>
            <pc:docMk/>
            <pc:sldMk cId="3503009778" sldId="300"/>
            <ac:spMk id="2" creationId="{478B1E8C-AF97-1A38-7764-3BBF9DB108EB}"/>
          </ac:spMkLst>
        </pc:spChg>
        <pc:spChg chg="mod">
          <ac:chgData name="Bryan Gower" userId="S::bryan.gower@inclimesolutions.com::04e281c0-fd16-4c17-8840-73719b1a4652" providerId="AD" clId="Web-{821FA919-FFE2-D08C-F0EF-6B86FECA816A}" dt="2024-09-16T20:59:50.513" v="343" actId="20577"/>
          <ac:spMkLst>
            <pc:docMk/>
            <pc:sldMk cId="3503009778" sldId="300"/>
            <ac:spMk id="3" creationId="{1C68855A-8472-0BD0-4D41-5AAC0C578C07}"/>
          </ac:spMkLst>
        </pc:spChg>
        <pc:graphicFrameChg chg="mod modGraphic">
          <ac:chgData name="Bryan Gower" userId="S::bryan.gower@inclimesolutions.com::04e281c0-fd16-4c17-8840-73719b1a4652" providerId="AD" clId="Web-{821FA919-FFE2-D08C-F0EF-6B86FECA816A}" dt="2024-09-16T20:46:13.794" v="331"/>
          <ac:graphicFrameMkLst>
            <pc:docMk/>
            <pc:sldMk cId="3503009778" sldId="300"/>
            <ac:graphicFrameMk id="4" creationId="{D26D1C46-D480-A162-37AC-15C4562ABB6D}"/>
          </ac:graphicFrameMkLst>
        </pc:graphicFrameChg>
        <pc:picChg chg="mod">
          <ac:chgData name="Bryan Gower" userId="S::bryan.gower@inclimesolutions.com::04e281c0-fd16-4c17-8840-73719b1a4652" providerId="AD" clId="Web-{821FA919-FFE2-D08C-F0EF-6B86FECA816A}" dt="2024-09-16T20:46:34.827" v="334" actId="1076"/>
          <ac:picMkLst>
            <pc:docMk/>
            <pc:sldMk cId="3503009778" sldId="300"/>
            <ac:picMk id="6" creationId="{3AA41006-4971-62A2-724F-99E9B0105B0A}"/>
          </ac:picMkLst>
        </pc:picChg>
      </pc:sldChg>
      <pc:sldChg chg="modSp">
        <pc:chgData name="Bryan Gower" userId="S::bryan.gower@inclimesolutions.com::04e281c0-fd16-4c17-8840-73719b1a4652" providerId="AD" clId="Web-{821FA919-FFE2-D08C-F0EF-6B86FECA816A}" dt="2024-09-16T21:14:45.157" v="352" actId="20577"/>
        <pc:sldMkLst>
          <pc:docMk/>
          <pc:sldMk cId="1338044343" sldId="309"/>
        </pc:sldMkLst>
        <pc:spChg chg="mod">
          <ac:chgData name="Bryan Gower" userId="S::bryan.gower@inclimesolutions.com::04e281c0-fd16-4c17-8840-73719b1a4652" providerId="AD" clId="Web-{821FA919-FFE2-D08C-F0EF-6B86FECA816A}" dt="2024-09-16T21:14:45.157" v="352" actId="20577"/>
          <ac:spMkLst>
            <pc:docMk/>
            <pc:sldMk cId="1338044343" sldId="309"/>
            <ac:spMk id="3" creationId="{1C68855A-8472-0BD0-4D41-5AAC0C578C07}"/>
          </ac:spMkLst>
        </pc:spChg>
      </pc:sldChg>
      <pc:sldChg chg="modSp">
        <pc:chgData name="Bryan Gower" userId="S::bryan.gower@inclimesolutions.com::04e281c0-fd16-4c17-8840-73719b1a4652" providerId="AD" clId="Web-{821FA919-FFE2-D08C-F0EF-6B86FECA816A}" dt="2024-09-16T20:34:37.471" v="2" actId="20577"/>
        <pc:sldMkLst>
          <pc:docMk/>
          <pc:sldMk cId="2087790105" sldId="319"/>
        </pc:sldMkLst>
        <pc:spChg chg="mod">
          <ac:chgData name="Bryan Gower" userId="S::bryan.gower@inclimesolutions.com::04e281c0-fd16-4c17-8840-73719b1a4652" providerId="AD" clId="Web-{821FA919-FFE2-D08C-F0EF-6B86FECA816A}" dt="2024-09-16T20:34:37.471" v="2" actId="20577"/>
          <ac:spMkLst>
            <pc:docMk/>
            <pc:sldMk cId="2087790105" sldId="319"/>
            <ac:spMk id="2" creationId="{B2C00EF1-6A60-CCF5-28F8-5D269B1C641C}"/>
          </ac:spMkLst>
        </pc:spChg>
      </pc:sldChg>
      <pc:sldChg chg="modSp">
        <pc:chgData name="Bryan Gower" userId="S::bryan.gower@inclimesolutions.com::04e281c0-fd16-4c17-8840-73719b1a4652" providerId="AD" clId="Web-{821FA919-FFE2-D08C-F0EF-6B86FECA816A}" dt="2024-09-16T21:01:45.924" v="347" actId="20577"/>
        <pc:sldMkLst>
          <pc:docMk/>
          <pc:sldMk cId="2188416574" sldId="320"/>
        </pc:sldMkLst>
        <pc:spChg chg="mod">
          <ac:chgData name="Bryan Gower" userId="S::bryan.gower@inclimesolutions.com::04e281c0-fd16-4c17-8840-73719b1a4652" providerId="AD" clId="Web-{821FA919-FFE2-D08C-F0EF-6B86FECA816A}" dt="2024-09-16T21:01:45.924" v="347" actId="20577"/>
          <ac:spMkLst>
            <pc:docMk/>
            <pc:sldMk cId="2188416574" sldId="320"/>
            <ac:spMk id="3" creationId="{1C68855A-8472-0BD0-4D41-5AAC0C578C07}"/>
          </ac:spMkLst>
        </pc:spChg>
      </pc:sldChg>
    </pc:docChg>
  </pc:docChgLst>
  <pc:docChgLst>
    <pc:chgData name="Bryan Gower" userId="S::bryan.gower@inclimesolutions.com::04e281c0-fd16-4c17-8840-73719b1a4652" providerId="AD" clId="Web-{7C0DFE65-B435-1330-B032-0E24E1F1B24F}"/>
    <pc:docChg chg="modSld">
      <pc:chgData name="Bryan Gower" userId="S::bryan.gower@inclimesolutions.com::04e281c0-fd16-4c17-8840-73719b1a4652" providerId="AD" clId="Web-{7C0DFE65-B435-1330-B032-0E24E1F1B24F}" dt="2024-09-24T18:57:54.710" v="654"/>
      <pc:docMkLst>
        <pc:docMk/>
      </pc:docMkLst>
      <pc:sldChg chg="modNotes">
        <pc:chgData name="Bryan Gower" userId="S::bryan.gower@inclimesolutions.com::04e281c0-fd16-4c17-8840-73719b1a4652" providerId="AD" clId="Web-{7C0DFE65-B435-1330-B032-0E24E1F1B24F}" dt="2024-09-23T19:40:07.569" v="4"/>
        <pc:sldMkLst>
          <pc:docMk/>
          <pc:sldMk cId="2061401168" sldId="256"/>
        </pc:sldMkLst>
      </pc:sldChg>
      <pc:sldChg chg="modNotes">
        <pc:chgData name="Bryan Gower" userId="S::bryan.gower@inclimesolutions.com::04e281c0-fd16-4c17-8840-73719b1a4652" providerId="AD" clId="Web-{7C0DFE65-B435-1330-B032-0E24E1F1B24F}" dt="2024-09-24T15:36:06.374" v="589"/>
        <pc:sldMkLst>
          <pc:docMk/>
          <pc:sldMk cId="3602753267" sldId="259"/>
        </pc:sldMkLst>
      </pc:sldChg>
      <pc:sldChg chg="modNotes">
        <pc:chgData name="Bryan Gower" userId="S::bryan.gower@inclimesolutions.com::04e281c0-fd16-4c17-8840-73719b1a4652" providerId="AD" clId="Web-{7C0DFE65-B435-1330-B032-0E24E1F1B24F}" dt="2024-09-24T15:45:31.937" v="635"/>
        <pc:sldMkLst>
          <pc:docMk/>
          <pc:sldMk cId="2161775199" sldId="270"/>
        </pc:sldMkLst>
      </pc:sldChg>
      <pc:sldChg chg="modSp modNotes">
        <pc:chgData name="Bryan Gower" userId="S::bryan.gower@inclimesolutions.com::04e281c0-fd16-4c17-8840-73719b1a4652" providerId="AD" clId="Web-{7C0DFE65-B435-1330-B032-0E24E1F1B24F}" dt="2024-09-24T15:06:59.745" v="529"/>
        <pc:sldMkLst>
          <pc:docMk/>
          <pc:sldMk cId="3201887653" sldId="278"/>
        </pc:sldMkLst>
        <pc:spChg chg="mod">
          <ac:chgData name="Bryan Gower" userId="S::bryan.gower@inclimesolutions.com::04e281c0-fd16-4c17-8840-73719b1a4652" providerId="AD" clId="Web-{7C0DFE65-B435-1330-B032-0E24E1F1B24F}" dt="2024-09-24T15:06:51.026" v="527" actId="20577"/>
          <ac:spMkLst>
            <pc:docMk/>
            <pc:sldMk cId="3201887653" sldId="278"/>
            <ac:spMk id="14" creationId="{D59895EC-E8BF-2922-0C1C-5230EF08E54F}"/>
          </ac:spMkLst>
        </pc:spChg>
        <pc:picChg chg="mod">
          <ac:chgData name="Bryan Gower" userId="S::bryan.gower@inclimesolutions.com::04e281c0-fd16-4c17-8840-73719b1a4652" providerId="AD" clId="Web-{7C0DFE65-B435-1330-B032-0E24E1F1B24F}" dt="2024-09-24T15:06:29.275" v="525" actId="1076"/>
          <ac:picMkLst>
            <pc:docMk/>
            <pc:sldMk cId="3201887653" sldId="278"/>
            <ac:picMk id="6" creationId="{70028DFF-7DF3-8C19-E931-025AAE461A80}"/>
          </ac:picMkLst>
        </pc:picChg>
      </pc:sldChg>
      <pc:sldChg chg="modNotes">
        <pc:chgData name="Bryan Gower" userId="S::bryan.gower@inclimesolutions.com::04e281c0-fd16-4c17-8840-73719b1a4652" providerId="AD" clId="Web-{7C0DFE65-B435-1330-B032-0E24E1F1B24F}" dt="2024-09-24T15:09:49.172" v="535"/>
        <pc:sldMkLst>
          <pc:docMk/>
          <pc:sldMk cId="3285909216" sldId="280"/>
        </pc:sldMkLst>
      </pc:sldChg>
      <pc:sldChg chg="modNotes">
        <pc:chgData name="Bryan Gower" userId="S::bryan.gower@inclimesolutions.com::04e281c0-fd16-4c17-8840-73719b1a4652" providerId="AD" clId="Web-{7C0DFE65-B435-1330-B032-0E24E1F1B24F}" dt="2024-09-24T15:11:00.392" v="538"/>
        <pc:sldMkLst>
          <pc:docMk/>
          <pc:sldMk cId="2224663124" sldId="281"/>
        </pc:sldMkLst>
      </pc:sldChg>
      <pc:sldChg chg="modNotes">
        <pc:chgData name="Bryan Gower" userId="S::bryan.gower@inclimesolutions.com::04e281c0-fd16-4c17-8840-73719b1a4652" providerId="AD" clId="Web-{7C0DFE65-B435-1330-B032-0E24E1F1B24F}" dt="2024-09-24T15:14:09.898" v="542"/>
        <pc:sldMkLst>
          <pc:docMk/>
          <pc:sldMk cId="229947579" sldId="282"/>
        </pc:sldMkLst>
      </pc:sldChg>
      <pc:sldChg chg="modNotes">
        <pc:chgData name="Bryan Gower" userId="S::bryan.gower@inclimesolutions.com::04e281c0-fd16-4c17-8840-73719b1a4652" providerId="AD" clId="Web-{7C0DFE65-B435-1330-B032-0E24E1F1B24F}" dt="2024-09-24T15:16:11.339" v="545"/>
        <pc:sldMkLst>
          <pc:docMk/>
          <pc:sldMk cId="366476668" sldId="283"/>
        </pc:sldMkLst>
      </pc:sldChg>
      <pc:sldChg chg="modNotes">
        <pc:chgData name="Bryan Gower" userId="S::bryan.gower@inclimesolutions.com::04e281c0-fd16-4c17-8840-73719b1a4652" providerId="AD" clId="Web-{7C0DFE65-B435-1330-B032-0E24E1F1B24F}" dt="2024-09-24T15:22:52.304" v="557"/>
        <pc:sldMkLst>
          <pc:docMk/>
          <pc:sldMk cId="187646138" sldId="284"/>
        </pc:sldMkLst>
      </pc:sldChg>
      <pc:sldChg chg="modNotes">
        <pc:chgData name="Bryan Gower" userId="S::bryan.gower@inclimesolutions.com::04e281c0-fd16-4c17-8840-73719b1a4652" providerId="AD" clId="Web-{7C0DFE65-B435-1330-B032-0E24E1F1B24F}" dt="2024-09-24T15:24:14.134" v="561"/>
        <pc:sldMkLst>
          <pc:docMk/>
          <pc:sldMk cId="3170466039" sldId="285"/>
        </pc:sldMkLst>
      </pc:sldChg>
      <pc:sldChg chg="modNotes">
        <pc:chgData name="Bryan Gower" userId="S::bryan.gower@inclimesolutions.com::04e281c0-fd16-4c17-8840-73719b1a4652" providerId="AD" clId="Web-{7C0DFE65-B435-1330-B032-0E24E1F1B24F}" dt="2024-09-24T15:25:58.700" v="564"/>
        <pc:sldMkLst>
          <pc:docMk/>
          <pc:sldMk cId="2381817413" sldId="286"/>
        </pc:sldMkLst>
      </pc:sldChg>
      <pc:sldChg chg="modNotes">
        <pc:chgData name="Bryan Gower" userId="S::bryan.gower@inclimesolutions.com::04e281c0-fd16-4c17-8840-73719b1a4652" providerId="AD" clId="Web-{7C0DFE65-B435-1330-B032-0E24E1F1B24F}" dt="2024-09-24T15:30:14.801" v="570"/>
        <pc:sldMkLst>
          <pc:docMk/>
          <pc:sldMk cId="2022827460" sldId="288"/>
        </pc:sldMkLst>
      </pc:sldChg>
      <pc:sldChg chg="modNotes">
        <pc:chgData name="Bryan Gower" userId="S::bryan.gower@inclimesolutions.com::04e281c0-fd16-4c17-8840-73719b1a4652" providerId="AD" clId="Web-{7C0DFE65-B435-1330-B032-0E24E1F1B24F}" dt="2024-09-24T17:10:13.801" v="645"/>
        <pc:sldMkLst>
          <pc:docMk/>
          <pc:sldMk cId="3875807355" sldId="289"/>
        </pc:sldMkLst>
      </pc:sldChg>
      <pc:sldChg chg="modNotes">
        <pc:chgData name="Bryan Gower" userId="S::bryan.gower@inclimesolutions.com::04e281c0-fd16-4c17-8840-73719b1a4652" providerId="AD" clId="Web-{7C0DFE65-B435-1330-B032-0E24E1F1B24F}" dt="2024-09-24T15:36:54.750" v="592"/>
        <pc:sldMkLst>
          <pc:docMk/>
          <pc:sldMk cId="3472668388" sldId="293"/>
        </pc:sldMkLst>
      </pc:sldChg>
      <pc:sldChg chg="modSp modNotes">
        <pc:chgData name="Bryan Gower" userId="S::bryan.gower@inclimesolutions.com::04e281c0-fd16-4c17-8840-73719b1a4652" providerId="AD" clId="Web-{7C0DFE65-B435-1330-B032-0E24E1F1B24F}" dt="2024-09-24T16:14:45.047" v="643"/>
        <pc:sldMkLst>
          <pc:docMk/>
          <pc:sldMk cId="3662449700" sldId="294"/>
        </pc:sldMkLst>
        <pc:spChg chg="mod">
          <ac:chgData name="Bryan Gower" userId="S::bryan.gower@inclimesolutions.com::04e281c0-fd16-4c17-8840-73719b1a4652" providerId="AD" clId="Web-{7C0DFE65-B435-1330-B032-0E24E1F1B24F}" dt="2024-09-23T20:39:31.450" v="251" actId="20577"/>
          <ac:spMkLst>
            <pc:docMk/>
            <pc:sldMk cId="3662449700" sldId="294"/>
            <ac:spMk id="3" creationId="{1C68855A-8472-0BD0-4D41-5AAC0C578C07}"/>
          </ac:spMkLst>
        </pc:spChg>
      </pc:sldChg>
      <pc:sldChg chg="modNotes">
        <pc:chgData name="Bryan Gower" userId="S::bryan.gower@inclimesolutions.com::04e281c0-fd16-4c17-8840-73719b1a4652" providerId="AD" clId="Web-{7C0DFE65-B435-1330-B032-0E24E1F1B24F}" dt="2024-09-24T15:45:35.672" v="637"/>
        <pc:sldMkLst>
          <pc:docMk/>
          <pc:sldMk cId="1564933518" sldId="295"/>
        </pc:sldMkLst>
      </pc:sldChg>
      <pc:sldChg chg="modNotes">
        <pc:chgData name="Bryan Gower" userId="S::bryan.gower@inclimesolutions.com::04e281c0-fd16-4c17-8840-73719b1a4652" providerId="AD" clId="Web-{7C0DFE65-B435-1330-B032-0E24E1F1B24F}" dt="2024-09-24T15:38:22.096" v="598"/>
        <pc:sldMkLst>
          <pc:docMk/>
          <pc:sldMk cId="1971445307" sldId="296"/>
        </pc:sldMkLst>
      </pc:sldChg>
      <pc:sldChg chg="modNotes">
        <pc:chgData name="Bryan Gower" userId="S::bryan.gower@inclimesolutions.com::04e281c0-fd16-4c17-8840-73719b1a4652" providerId="AD" clId="Web-{7C0DFE65-B435-1330-B032-0E24E1F1B24F}" dt="2024-09-24T15:03:06.676" v="510"/>
        <pc:sldMkLst>
          <pc:docMk/>
          <pc:sldMk cId="1260928009" sldId="297"/>
        </pc:sldMkLst>
      </pc:sldChg>
      <pc:sldChg chg="modNotes">
        <pc:chgData name="Bryan Gower" userId="S::bryan.gower@inclimesolutions.com::04e281c0-fd16-4c17-8840-73719b1a4652" providerId="AD" clId="Web-{7C0DFE65-B435-1330-B032-0E24E1F1B24F}" dt="2024-09-24T15:43:57.856" v="615"/>
        <pc:sldMkLst>
          <pc:docMk/>
          <pc:sldMk cId="4020042135" sldId="299"/>
        </pc:sldMkLst>
      </pc:sldChg>
      <pc:sldChg chg="modSp modNotes">
        <pc:chgData name="Bryan Gower" userId="S::bryan.gower@inclimesolutions.com::04e281c0-fd16-4c17-8840-73719b1a4652" providerId="AD" clId="Web-{7C0DFE65-B435-1330-B032-0E24E1F1B24F}" dt="2024-09-24T18:57:54.710" v="654"/>
        <pc:sldMkLst>
          <pc:docMk/>
          <pc:sldMk cId="3503009778" sldId="300"/>
        </pc:sldMkLst>
        <pc:spChg chg="mod">
          <ac:chgData name="Bryan Gower" userId="S::bryan.gower@inclimesolutions.com::04e281c0-fd16-4c17-8840-73719b1a4652" providerId="AD" clId="Web-{7C0DFE65-B435-1330-B032-0E24E1F1B24F}" dt="2024-09-24T14:46:47.944" v="424" actId="20577"/>
          <ac:spMkLst>
            <pc:docMk/>
            <pc:sldMk cId="3503009778" sldId="300"/>
            <ac:spMk id="3" creationId="{1C68855A-8472-0BD0-4D41-5AAC0C578C07}"/>
          </ac:spMkLst>
        </pc:spChg>
        <pc:graphicFrameChg chg="mod modGraphic">
          <ac:chgData name="Bryan Gower" userId="S::bryan.gower@inclimesolutions.com::04e281c0-fd16-4c17-8840-73719b1a4652" providerId="AD" clId="Web-{7C0DFE65-B435-1330-B032-0E24E1F1B24F}" dt="2024-09-24T18:57:54.710" v="654"/>
          <ac:graphicFrameMkLst>
            <pc:docMk/>
            <pc:sldMk cId="3503009778" sldId="300"/>
            <ac:graphicFrameMk id="4" creationId="{D26D1C46-D480-A162-37AC-15C4562ABB6D}"/>
          </ac:graphicFrameMkLst>
        </pc:graphicFrameChg>
      </pc:sldChg>
      <pc:sldChg chg="modNotes">
        <pc:chgData name="Bryan Gower" userId="S::bryan.gower@inclimesolutions.com::04e281c0-fd16-4c17-8840-73719b1a4652" providerId="AD" clId="Web-{7C0DFE65-B435-1330-B032-0E24E1F1B24F}" dt="2024-09-24T15:45:21.218" v="632"/>
        <pc:sldMkLst>
          <pc:docMk/>
          <pc:sldMk cId="288773569" sldId="301"/>
        </pc:sldMkLst>
      </pc:sldChg>
      <pc:sldChg chg="modNotes">
        <pc:chgData name="Bryan Gower" userId="S::bryan.gower@inclimesolutions.com::04e281c0-fd16-4c17-8840-73719b1a4652" providerId="AD" clId="Web-{7C0DFE65-B435-1330-B032-0E24E1F1B24F}" dt="2024-09-24T15:45:41.687" v="639"/>
        <pc:sldMkLst>
          <pc:docMk/>
          <pc:sldMk cId="1302560765" sldId="303"/>
        </pc:sldMkLst>
      </pc:sldChg>
      <pc:sldChg chg="modSp modNotes">
        <pc:chgData name="Bryan Gower" userId="S::bryan.gower@inclimesolutions.com::04e281c0-fd16-4c17-8840-73719b1a4652" providerId="AD" clId="Web-{7C0DFE65-B435-1330-B032-0E24E1F1B24F}" dt="2024-09-24T15:43:08.105" v="610"/>
        <pc:sldMkLst>
          <pc:docMk/>
          <pc:sldMk cId="1608618231" sldId="304"/>
        </pc:sldMkLst>
        <pc:spChg chg="mod">
          <ac:chgData name="Bryan Gower" userId="S::bryan.gower@inclimesolutions.com::04e281c0-fd16-4c17-8840-73719b1a4652" providerId="AD" clId="Web-{7C0DFE65-B435-1330-B032-0E24E1F1B24F}" dt="2024-09-24T15:40:38.460" v="602"/>
          <ac:spMkLst>
            <pc:docMk/>
            <pc:sldMk cId="1608618231" sldId="304"/>
            <ac:spMk id="3" creationId="{1C68855A-8472-0BD0-4D41-5AAC0C578C07}"/>
          </ac:spMkLst>
        </pc:spChg>
      </pc:sldChg>
      <pc:sldChg chg="modSp modNotes">
        <pc:chgData name="Bryan Gower" userId="S::bryan.gower@inclimesolutions.com::04e281c0-fd16-4c17-8840-73719b1a4652" providerId="AD" clId="Web-{7C0DFE65-B435-1330-B032-0E24E1F1B24F}" dt="2024-09-24T15:05:44.368" v="522"/>
        <pc:sldMkLst>
          <pc:docMk/>
          <pc:sldMk cId="1338044343" sldId="309"/>
        </pc:sldMkLst>
        <pc:spChg chg="mod">
          <ac:chgData name="Bryan Gower" userId="S::bryan.gower@inclimesolutions.com::04e281c0-fd16-4c17-8840-73719b1a4652" providerId="AD" clId="Web-{7C0DFE65-B435-1330-B032-0E24E1F1B24F}" dt="2024-09-24T15:03:23.957" v="511" actId="20577"/>
          <ac:spMkLst>
            <pc:docMk/>
            <pc:sldMk cId="1338044343" sldId="309"/>
            <ac:spMk id="3" creationId="{1C68855A-8472-0BD0-4D41-5AAC0C578C07}"/>
          </ac:spMkLst>
        </pc:spChg>
      </pc:sldChg>
      <pc:sldChg chg="modNotes">
        <pc:chgData name="Bryan Gower" userId="S::bryan.gower@inclimesolutions.com::04e281c0-fd16-4c17-8840-73719b1a4652" providerId="AD" clId="Web-{7C0DFE65-B435-1330-B032-0E24E1F1B24F}" dt="2024-09-24T15:08:06.684" v="530"/>
        <pc:sldMkLst>
          <pc:docMk/>
          <pc:sldMk cId="1203957915" sldId="311"/>
        </pc:sldMkLst>
      </pc:sldChg>
      <pc:sldChg chg="modNotes">
        <pc:chgData name="Bryan Gower" userId="S::bryan.gower@inclimesolutions.com::04e281c0-fd16-4c17-8840-73719b1a4652" providerId="AD" clId="Web-{7C0DFE65-B435-1330-B032-0E24E1F1B24F}" dt="2024-09-24T15:20:18.940" v="553"/>
        <pc:sldMkLst>
          <pc:docMk/>
          <pc:sldMk cId="4042739531" sldId="312"/>
        </pc:sldMkLst>
      </pc:sldChg>
      <pc:sldChg chg="modNotes">
        <pc:chgData name="Bryan Gower" userId="S::bryan.gower@inclimesolutions.com::04e281c0-fd16-4c17-8840-73719b1a4652" providerId="AD" clId="Web-{7C0DFE65-B435-1330-B032-0E24E1F1B24F}" dt="2024-09-24T15:29:37.316" v="567"/>
        <pc:sldMkLst>
          <pc:docMk/>
          <pc:sldMk cId="559840614" sldId="313"/>
        </pc:sldMkLst>
      </pc:sldChg>
      <pc:sldChg chg="modSp modNotes">
        <pc:chgData name="Bryan Gower" userId="S::bryan.gower@inclimesolutions.com::04e281c0-fd16-4c17-8840-73719b1a4652" providerId="AD" clId="Web-{7C0DFE65-B435-1330-B032-0E24E1F1B24F}" dt="2024-09-23T20:06:41.366" v="102"/>
        <pc:sldMkLst>
          <pc:docMk/>
          <pc:sldMk cId="316499076" sldId="316"/>
        </pc:sldMkLst>
        <pc:spChg chg="mod">
          <ac:chgData name="Bryan Gower" userId="S::bryan.gower@inclimesolutions.com::04e281c0-fd16-4c17-8840-73719b1a4652" providerId="AD" clId="Web-{7C0DFE65-B435-1330-B032-0E24E1F1B24F}" dt="2024-09-23T20:05:14.989" v="74" actId="20577"/>
          <ac:spMkLst>
            <pc:docMk/>
            <pc:sldMk cId="316499076" sldId="316"/>
            <ac:spMk id="3" creationId="{1C68855A-8472-0BD0-4D41-5AAC0C578C07}"/>
          </ac:spMkLst>
        </pc:spChg>
      </pc:sldChg>
      <pc:sldChg chg="modNotes">
        <pc:chgData name="Bryan Gower" userId="S::bryan.gower@inclimesolutions.com::04e281c0-fd16-4c17-8840-73719b1a4652" providerId="AD" clId="Web-{7C0DFE65-B435-1330-B032-0E24E1F1B24F}" dt="2024-09-23T20:16:24.549" v="243"/>
        <pc:sldMkLst>
          <pc:docMk/>
          <pc:sldMk cId="3710454808" sldId="317"/>
        </pc:sldMkLst>
      </pc:sldChg>
      <pc:sldChg chg="modNotes">
        <pc:chgData name="Bryan Gower" userId="S::bryan.gower@inclimesolutions.com::04e281c0-fd16-4c17-8840-73719b1a4652" providerId="AD" clId="Web-{7C0DFE65-B435-1330-B032-0E24E1F1B24F}" dt="2024-09-24T15:40:28.850" v="601"/>
        <pc:sldMkLst>
          <pc:docMk/>
          <pc:sldMk cId="1327731602" sldId="318"/>
        </pc:sldMkLst>
      </pc:sldChg>
      <pc:sldChg chg="addSp delSp modSp modNotes">
        <pc:chgData name="Bryan Gower" userId="S::bryan.gower@inclimesolutions.com::04e281c0-fd16-4c17-8840-73719b1a4652" providerId="AD" clId="Web-{7C0DFE65-B435-1330-B032-0E24E1F1B24F}" dt="2024-09-24T15:45:17.546" v="630"/>
        <pc:sldMkLst>
          <pc:docMk/>
          <pc:sldMk cId="2188416574" sldId="320"/>
        </pc:sldMkLst>
        <pc:spChg chg="mod">
          <ac:chgData name="Bryan Gower" userId="S::bryan.gower@inclimesolutions.com::04e281c0-fd16-4c17-8840-73719b1a4652" providerId="AD" clId="Web-{7C0DFE65-B435-1330-B032-0E24E1F1B24F}" dt="2024-09-24T14:54:18.848" v="475" actId="20577"/>
          <ac:spMkLst>
            <pc:docMk/>
            <pc:sldMk cId="2188416574" sldId="320"/>
            <ac:spMk id="3" creationId="{1C68855A-8472-0BD0-4D41-5AAC0C578C07}"/>
          </ac:spMkLst>
        </pc:spChg>
        <pc:spChg chg="add del mod">
          <ac:chgData name="Bryan Gower" userId="S::bryan.gower@inclimesolutions.com::04e281c0-fd16-4c17-8840-73719b1a4652" providerId="AD" clId="Web-{7C0DFE65-B435-1330-B032-0E24E1F1B24F}" dt="2024-09-24T15:44:50.655" v="622"/>
          <ac:spMkLst>
            <pc:docMk/>
            <pc:sldMk cId="2188416574" sldId="320"/>
            <ac:spMk id="4" creationId="{2CFA71A4-5E6F-87A3-665B-30AC1671A3F6}"/>
          </ac:spMkLst>
        </pc:spChg>
      </pc:sldChg>
      <pc:sldChg chg="modNotes">
        <pc:chgData name="Bryan Gower" userId="S::bryan.gower@inclimesolutions.com::04e281c0-fd16-4c17-8840-73719b1a4652" providerId="AD" clId="Web-{7C0DFE65-B435-1330-B032-0E24E1F1B24F}" dt="2024-09-24T15:33:29.791" v="580"/>
        <pc:sldMkLst>
          <pc:docMk/>
          <pc:sldMk cId="3118676162" sldId="321"/>
        </pc:sldMkLst>
      </pc:sldChg>
      <pc:sldChg chg="modNotes">
        <pc:chgData name="Bryan Gower" userId="S::bryan.gower@inclimesolutions.com::04e281c0-fd16-4c17-8840-73719b1a4652" providerId="AD" clId="Web-{7C0DFE65-B435-1330-B032-0E24E1F1B24F}" dt="2024-09-24T15:34:10.636" v="583"/>
        <pc:sldMkLst>
          <pc:docMk/>
          <pc:sldMk cId="717916111" sldId="322"/>
        </pc:sldMkLst>
      </pc:sldChg>
    </pc:docChg>
  </pc:docChgLst>
  <pc:docChgLst>
    <pc:chgData name="Bryan Gower" userId="S::bryan.gower@inclimesolutions.com::04e281c0-fd16-4c17-8840-73719b1a4652" providerId="AD" clId="Web-{334B50B9-49E9-4CBD-28EE-0C6E7FEE5DAB}"/>
    <pc:docChg chg="modSld">
      <pc:chgData name="Bryan Gower" userId="S::bryan.gower@inclimesolutions.com::04e281c0-fd16-4c17-8840-73719b1a4652" providerId="AD" clId="Web-{334B50B9-49E9-4CBD-28EE-0C6E7FEE5DAB}" dt="2024-10-21T17:52:18.553" v="159" actId="20577"/>
      <pc:docMkLst>
        <pc:docMk/>
      </pc:docMkLst>
      <pc:sldChg chg="modSp modNotes">
        <pc:chgData name="Bryan Gower" userId="S::bryan.gower@inclimesolutions.com::04e281c0-fd16-4c17-8840-73719b1a4652" providerId="AD" clId="Web-{334B50B9-49E9-4CBD-28EE-0C6E7FEE5DAB}" dt="2024-10-21T17:44:12.006" v="155"/>
        <pc:sldMkLst>
          <pc:docMk/>
          <pc:sldMk cId="2161775199" sldId="270"/>
        </pc:sldMkLst>
        <pc:spChg chg="mod">
          <ac:chgData name="Bryan Gower" userId="S::bryan.gower@inclimesolutions.com::04e281c0-fd16-4c17-8840-73719b1a4652" providerId="AD" clId="Web-{334B50B9-49E9-4CBD-28EE-0C6E7FEE5DAB}" dt="2024-10-10T16:13:09.454" v="54" actId="20577"/>
          <ac:spMkLst>
            <pc:docMk/>
            <pc:sldMk cId="2161775199" sldId="270"/>
            <ac:spMk id="3" creationId="{1C68855A-8472-0BD0-4D41-5AAC0C578C07}"/>
          </ac:spMkLst>
        </pc:spChg>
      </pc:sldChg>
      <pc:sldChg chg="modSp">
        <pc:chgData name="Bryan Gower" userId="S::bryan.gower@inclimesolutions.com::04e281c0-fd16-4c17-8840-73719b1a4652" providerId="AD" clId="Web-{334B50B9-49E9-4CBD-28EE-0C6E7FEE5DAB}" dt="2024-10-21T17:52:18.553" v="159" actId="20577"/>
        <pc:sldMkLst>
          <pc:docMk/>
          <pc:sldMk cId="3875807355" sldId="289"/>
        </pc:sldMkLst>
        <pc:spChg chg="mod">
          <ac:chgData name="Bryan Gower" userId="S::bryan.gower@inclimesolutions.com::04e281c0-fd16-4c17-8840-73719b1a4652" providerId="AD" clId="Web-{334B50B9-49E9-4CBD-28EE-0C6E7FEE5DAB}" dt="2024-10-21T17:52:18.553" v="159" actId="20577"/>
          <ac:spMkLst>
            <pc:docMk/>
            <pc:sldMk cId="3875807355" sldId="289"/>
            <ac:spMk id="3" creationId="{1C68855A-8472-0BD0-4D41-5AAC0C578C07}"/>
          </ac:spMkLst>
        </pc:spChg>
      </pc:sldChg>
      <pc:sldChg chg="modSp modNotes">
        <pc:chgData name="Bryan Gower" userId="S::bryan.gower@inclimesolutions.com::04e281c0-fd16-4c17-8840-73719b1a4652" providerId="AD" clId="Web-{334B50B9-49E9-4CBD-28EE-0C6E7FEE5DAB}" dt="2024-10-21T17:33:25.954" v="135"/>
        <pc:sldMkLst>
          <pc:docMk/>
          <pc:sldMk cId="3662449700" sldId="294"/>
        </pc:sldMkLst>
        <pc:spChg chg="mod">
          <ac:chgData name="Bryan Gower" userId="S::bryan.gower@inclimesolutions.com::04e281c0-fd16-4c17-8840-73719b1a4652" providerId="AD" clId="Web-{334B50B9-49E9-4CBD-28EE-0C6E7FEE5DAB}" dt="2024-10-10T16:11:16.451" v="20" actId="20577"/>
          <ac:spMkLst>
            <pc:docMk/>
            <pc:sldMk cId="3662449700" sldId="294"/>
            <ac:spMk id="3" creationId="{1C68855A-8472-0BD0-4D41-5AAC0C578C07}"/>
          </ac:spMkLst>
        </pc:spChg>
      </pc:sldChg>
      <pc:sldChg chg="modSp">
        <pc:chgData name="Bryan Gower" userId="S::bryan.gower@inclimesolutions.com::04e281c0-fd16-4c17-8840-73719b1a4652" providerId="AD" clId="Web-{334B50B9-49E9-4CBD-28EE-0C6E7FEE5DAB}" dt="2024-10-21T17:44:25.225" v="157" actId="20577"/>
        <pc:sldMkLst>
          <pc:docMk/>
          <pc:sldMk cId="1564933518" sldId="295"/>
        </pc:sldMkLst>
        <pc:spChg chg="mod">
          <ac:chgData name="Bryan Gower" userId="S::bryan.gower@inclimesolutions.com::04e281c0-fd16-4c17-8840-73719b1a4652" providerId="AD" clId="Web-{334B50B9-49E9-4CBD-28EE-0C6E7FEE5DAB}" dt="2024-10-21T17:44:25.225" v="157" actId="20577"/>
          <ac:spMkLst>
            <pc:docMk/>
            <pc:sldMk cId="1564933518" sldId="295"/>
            <ac:spMk id="3" creationId="{1C68855A-8472-0BD0-4D41-5AAC0C578C07}"/>
          </ac:spMkLst>
        </pc:spChg>
      </pc:sldChg>
      <pc:sldChg chg="modSp modCm modNotes">
        <pc:chgData name="Bryan Gower" userId="S::bryan.gower@inclimesolutions.com::04e281c0-fd16-4c17-8840-73719b1a4652" providerId="AD" clId="Web-{334B50B9-49E9-4CBD-28EE-0C6E7FEE5DAB}" dt="2024-10-21T17:37:00.805" v="148"/>
        <pc:sldMkLst>
          <pc:docMk/>
          <pc:sldMk cId="3503009778" sldId="300"/>
        </pc:sldMkLst>
        <pc:graphicFrameChg chg="mod modGraphic">
          <ac:chgData name="Bryan Gower" userId="S::bryan.gower@inclimesolutions.com::04e281c0-fd16-4c17-8840-73719b1a4652" providerId="AD" clId="Web-{334B50B9-49E9-4CBD-28EE-0C6E7FEE5DAB}" dt="2024-10-10T16:11:50.686" v="22"/>
          <ac:graphicFrameMkLst>
            <pc:docMk/>
            <pc:sldMk cId="3503009778" sldId="300"/>
            <ac:graphicFrameMk id="4" creationId="{D26D1C46-D480-A162-37AC-15C4562ABB6D}"/>
          </ac:graphicFrameMkLst>
        </pc:graphicFrameChg>
        <pc:extLst>
          <p:ext xmlns:p="http://schemas.openxmlformats.org/presentationml/2006/main" uri="{D6D511B9-2390-475A-947B-AFAB55BFBCF1}">
            <pc226:cmChg xmlns:pc226="http://schemas.microsoft.com/office/powerpoint/2022/06/main/command" chg="mod">
              <pc226:chgData name="Bryan Gower" userId="S::bryan.gower@inclimesolutions.com::04e281c0-fd16-4c17-8840-73719b1a4652" providerId="AD" clId="Web-{334B50B9-49E9-4CBD-28EE-0C6E7FEE5DAB}" dt="2024-10-10T16:11:50.671" v="21"/>
              <pc2:cmMkLst xmlns:pc2="http://schemas.microsoft.com/office/powerpoint/2019/9/main/command">
                <pc:docMk/>
                <pc:sldMk cId="3503009778" sldId="300"/>
                <pc2:cmMk id="{515A23A5-0630-4502-BDF4-A65CF155A744}"/>
              </pc2:cmMkLst>
            </pc226:cmChg>
          </p:ext>
        </pc:extLst>
      </pc:sldChg>
    </pc:docChg>
  </pc:docChgLst>
  <pc:docChgLst>
    <pc:chgData name="Christina Uzzo" userId="S::christina.uzzo@inclimesolutions.com::eef0bd35-a5b5-4a5c-8aaa-0dd89e2dfb53" providerId="AD" clId="Web-{FF96653A-3F63-3B4C-2E54-BDE57579FDF8}"/>
    <pc:docChg chg="mod">
      <pc:chgData name="Christina Uzzo" userId="S::christina.uzzo@inclimesolutions.com::eef0bd35-a5b5-4a5c-8aaa-0dd89e2dfb53" providerId="AD" clId="Web-{FF96653A-3F63-3B4C-2E54-BDE57579FDF8}" dt="2024-09-27T16:06:53.001" v="0"/>
      <pc:docMkLst>
        <pc:docMk/>
      </pc:docMkLst>
    </pc:docChg>
  </pc:docChgLst>
  <pc:docChgLst>
    <pc:chgData name="Bryan Gower" userId="S::bryan.gower@inclimesolutions.com::04e281c0-fd16-4c17-8840-73719b1a4652" providerId="AD" clId="Web-{A7985F2D-6C73-F338-6768-8063F2E54D23}"/>
    <pc:docChg chg="modSld">
      <pc:chgData name="Bryan Gower" userId="S::bryan.gower@inclimesolutions.com::04e281c0-fd16-4c17-8840-73719b1a4652" providerId="AD" clId="Web-{A7985F2D-6C73-F338-6768-8063F2E54D23}" dt="2024-09-27T19:18:58.227" v="4"/>
      <pc:docMkLst>
        <pc:docMk/>
      </pc:docMkLst>
      <pc:sldChg chg="modNotes">
        <pc:chgData name="Bryan Gower" userId="S::bryan.gower@inclimesolutions.com::04e281c0-fd16-4c17-8840-73719b1a4652" providerId="AD" clId="Web-{A7985F2D-6C73-F338-6768-8063F2E54D23}" dt="2024-09-27T19:18:58.227" v="4"/>
        <pc:sldMkLst>
          <pc:docMk/>
          <pc:sldMk cId="3472668388" sldId="293"/>
        </pc:sldMkLst>
      </pc:sldChg>
      <pc:sldChg chg="modSp modCm">
        <pc:chgData name="Bryan Gower" userId="S::bryan.gower@inclimesolutions.com::04e281c0-fd16-4c17-8840-73719b1a4652" providerId="AD" clId="Web-{A7985F2D-6C73-F338-6768-8063F2E54D23}" dt="2024-09-27T16:10:20.174" v="3"/>
        <pc:sldMkLst>
          <pc:docMk/>
          <pc:sldMk cId="3503009778" sldId="300"/>
        </pc:sldMkLst>
        <pc:graphicFrameChg chg="mod modGraphic">
          <ac:chgData name="Bryan Gower" userId="S::bryan.gower@inclimesolutions.com::04e281c0-fd16-4c17-8840-73719b1a4652" providerId="AD" clId="Web-{A7985F2D-6C73-F338-6768-8063F2E54D23}" dt="2024-09-27T16:10:20.174" v="3"/>
          <ac:graphicFrameMkLst>
            <pc:docMk/>
            <pc:sldMk cId="3503009778" sldId="300"/>
            <ac:graphicFrameMk id="4" creationId="{D26D1C46-D480-A162-37AC-15C4562ABB6D}"/>
          </ac:graphicFrameMkLst>
        </pc:graphicFrameChg>
        <pc:extLst>
          <p:ext xmlns:p="http://schemas.openxmlformats.org/presentationml/2006/main" uri="{D6D511B9-2390-475A-947B-AFAB55BFBCF1}">
            <pc226:cmChg xmlns:pc226="http://schemas.microsoft.com/office/powerpoint/2022/06/main/command" chg="mod">
              <pc226:chgData name="Bryan Gower" userId="S::bryan.gower@inclimesolutions.com::04e281c0-fd16-4c17-8840-73719b1a4652" providerId="AD" clId="Web-{A7985F2D-6C73-F338-6768-8063F2E54D23}" dt="2024-09-27T16:10:20.158" v="2"/>
              <pc2:cmMkLst xmlns:pc2="http://schemas.microsoft.com/office/powerpoint/2019/9/main/command">
                <pc:docMk/>
                <pc:sldMk cId="3503009778" sldId="300"/>
                <pc2:cmMk id="{28D43C12-B0D3-4FEB-BF52-7DB181E63066}"/>
              </pc2:cmMkLst>
            </pc226:cmChg>
          </p:ext>
        </pc:extLst>
      </pc:sldChg>
    </pc:docChg>
  </pc:docChgLst>
</pc:chgInfo>
</file>

<file path=ppt/comments/modernComment_117_D6B97EA3.xml><?xml version="1.0" encoding="utf-8"?>
<p188:cmLst xmlns:a="http://schemas.openxmlformats.org/drawingml/2006/main" xmlns:r="http://schemas.openxmlformats.org/officeDocument/2006/relationships" xmlns:p188="http://schemas.microsoft.com/office/powerpoint/2018/8/main">
  <p188:cm id="{3BF84705-1960-4A28-BFCE-C8A8CF32BB36}" authorId="{30862D73-591F-35AE-831B-736C66924AB7}" created="2024-09-27T16:12:55.152">
    <pc:sldMkLst xmlns:pc="http://schemas.microsoft.com/office/powerpoint/2013/main/command">
      <pc:docMk/>
      <pc:sldMk cId="3602480803" sldId="279"/>
    </pc:sldMkLst>
    <p188:txBody>
      <a:bodyPr/>
      <a:lstStyle/>
      <a:p>
        <a:r>
          <a:rPr lang="en-US"/>
          <a:t>We may want to add a slide before this showing someone how to get to the application tab, since the portal initially takes you to the contract tab. 
We should update the screenshot too. We can do that once Hazem opens a test procurement in dev.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6FCBBC-A6AF-4743-B3AC-0F420281E8CF}"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2BBBB20A-87A4-4A02-8A8E-9953D01F98AD}">
      <dgm:prSet phldrT="[Text]"/>
      <dgm:spPr/>
      <dgm:t>
        <a:bodyPr/>
        <a:lstStyle/>
        <a:p>
          <a:pPr rtl="0"/>
          <a:r>
            <a:rPr lang="en-US" i="0" u="none" strike="noStrike" baseline="0">
              <a:latin typeface="Montserrat"/>
            </a:rPr>
            <a:t>Nov 4th @ 9 am </a:t>
          </a:r>
        </a:p>
        <a:p>
          <a:r>
            <a:rPr lang="en-US" i="0" u="none" strike="noStrike" baseline="0">
              <a:latin typeface="Montserrat" panose="00000500000000000000" pitchFamily="2" charset="0"/>
            </a:rPr>
            <a:t>Application window opens</a:t>
          </a:r>
        </a:p>
      </dgm:t>
    </dgm:pt>
    <dgm:pt modelId="{9BB9802B-D008-4D65-AD24-FD3D3AA094BE}" type="parTrans" cxnId="{5FF4DAF7-BFC7-4680-9CBC-33E45ED6831C}">
      <dgm:prSet/>
      <dgm:spPr/>
      <dgm:t>
        <a:bodyPr/>
        <a:lstStyle/>
        <a:p>
          <a:endParaRPr lang="en-US"/>
        </a:p>
      </dgm:t>
    </dgm:pt>
    <dgm:pt modelId="{9AA99591-F4E8-4482-954B-E78B4F0174C7}" type="sibTrans" cxnId="{5FF4DAF7-BFC7-4680-9CBC-33E45ED6831C}">
      <dgm:prSet/>
      <dgm:spPr/>
      <dgm:t>
        <a:bodyPr/>
        <a:lstStyle/>
        <a:p>
          <a:endParaRPr lang="en-US"/>
        </a:p>
      </dgm:t>
    </dgm:pt>
    <dgm:pt modelId="{C9AA922F-4B0E-45B8-8C84-355E1B6C6D7D}">
      <dgm:prSet phldrT="[Text]"/>
      <dgm:spPr/>
      <dgm:t>
        <a:bodyPr/>
        <a:lstStyle/>
        <a:p>
          <a:pPr rtl="0"/>
          <a:r>
            <a:rPr lang="en-US" i="0" u="none" strike="noStrike" baseline="0">
              <a:latin typeface="Montserrat"/>
            </a:rPr>
            <a:t>Nov 15th @ 5 pm </a:t>
          </a:r>
        </a:p>
        <a:p>
          <a:r>
            <a:rPr lang="en-US" i="0" u="none" strike="noStrike" baseline="0">
              <a:latin typeface="Montserrat" panose="00000500000000000000" pitchFamily="2" charset="0"/>
            </a:rPr>
            <a:t>Application window closes</a:t>
          </a:r>
          <a:endParaRPr lang="en-US"/>
        </a:p>
      </dgm:t>
    </dgm:pt>
    <dgm:pt modelId="{A7C03CB5-CF9C-478F-9BAF-71194F03D919}" type="parTrans" cxnId="{B4DFDDAD-56F8-4C1E-AD68-BF50E17BCFBF}">
      <dgm:prSet/>
      <dgm:spPr/>
      <dgm:t>
        <a:bodyPr/>
        <a:lstStyle/>
        <a:p>
          <a:endParaRPr lang="en-US"/>
        </a:p>
      </dgm:t>
    </dgm:pt>
    <dgm:pt modelId="{020834DC-4ACF-4262-B2C5-1FFBE224A965}" type="sibTrans" cxnId="{B4DFDDAD-56F8-4C1E-AD68-BF50E17BCFBF}">
      <dgm:prSet/>
      <dgm:spPr/>
      <dgm:t>
        <a:bodyPr/>
        <a:lstStyle/>
        <a:p>
          <a:endParaRPr lang="en-US"/>
        </a:p>
      </dgm:t>
    </dgm:pt>
    <dgm:pt modelId="{16B27F8A-7C2A-4CE6-AFC4-EDA748C5B8D3}">
      <dgm:prSet phldrT="[Text]"/>
      <dgm:spPr>
        <a:ln>
          <a:solidFill>
            <a:schemeClr val="bg1"/>
          </a:solidFill>
        </a:ln>
      </dgm:spPr>
      <dgm:t>
        <a:bodyPr/>
        <a:lstStyle/>
        <a:p>
          <a:r>
            <a:rPr lang="en-US" i="0" u="none" strike="noStrike" baseline="0">
              <a:latin typeface="Montserrat" panose="00000500000000000000" pitchFamily="2" charset="0"/>
            </a:rPr>
            <a:t>Results announced</a:t>
          </a:r>
          <a:endParaRPr lang="en-US"/>
        </a:p>
      </dgm:t>
    </dgm:pt>
    <dgm:pt modelId="{299522D8-49A4-4BEF-99B9-3F16A470AC3C}" type="parTrans" cxnId="{9955995F-43E2-4B35-90ED-04567170831F}">
      <dgm:prSet/>
      <dgm:spPr/>
      <dgm:t>
        <a:bodyPr/>
        <a:lstStyle/>
        <a:p>
          <a:endParaRPr lang="en-US"/>
        </a:p>
      </dgm:t>
    </dgm:pt>
    <dgm:pt modelId="{0D84AEE9-B9DF-4385-A2A8-1EE7632A3C0A}" type="sibTrans" cxnId="{9955995F-43E2-4B35-90ED-04567170831F}">
      <dgm:prSet/>
      <dgm:spPr/>
      <dgm:t>
        <a:bodyPr/>
        <a:lstStyle/>
        <a:p>
          <a:endParaRPr lang="en-US"/>
        </a:p>
      </dgm:t>
    </dgm:pt>
    <dgm:pt modelId="{FC460D02-9641-4941-B2C7-ECAF72DC334C}" type="pres">
      <dgm:prSet presAssocID="{8D6FCBBC-A6AF-4743-B3AC-0F420281E8CF}" presName="Name0" presStyleCnt="0">
        <dgm:presLayoutVars>
          <dgm:chMax val="11"/>
          <dgm:chPref val="11"/>
          <dgm:dir/>
          <dgm:resizeHandles/>
        </dgm:presLayoutVars>
      </dgm:prSet>
      <dgm:spPr/>
    </dgm:pt>
    <dgm:pt modelId="{37D7F41E-8A37-47A4-BFAD-498AF141CCFC}" type="pres">
      <dgm:prSet presAssocID="{16B27F8A-7C2A-4CE6-AFC4-EDA748C5B8D3}" presName="Accent3" presStyleCnt="0"/>
      <dgm:spPr/>
    </dgm:pt>
    <dgm:pt modelId="{78366F8F-9932-4BBE-ABA8-4433620738F9}" type="pres">
      <dgm:prSet presAssocID="{16B27F8A-7C2A-4CE6-AFC4-EDA748C5B8D3}" presName="Accent" presStyleLbl="node1" presStyleIdx="0" presStyleCnt="3"/>
      <dgm:spPr>
        <a:ln>
          <a:solidFill>
            <a:srgbClr val="FFD838"/>
          </a:solidFill>
        </a:ln>
      </dgm:spPr>
    </dgm:pt>
    <dgm:pt modelId="{8FD407E1-757C-433E-9E65-3D84710EF9C1}" type="pres">
      <dgm:prSet presAssocID="{16B27F8A-7C2A-4CE6-AFC4-EDA748C5B8D3}" presName="ParentBackground3" presStyleCnt="0"/>
      <dgm:spPr/>
    </dgm:pt>
    <dgm:pt modelId="{7F1A0707-F86E-4706-B2B3-5306B377875A}" type="pres">
      <dgm:prSet presAssocID="{16B27F8A-7C2A-4CE6-AFC4-EDA748C5B8D3}" presName="ParentBackground" presStyleLbl="fgAcc1" presStyleIdx="0" presStyleCnt="3"/>
      <dgm:spPr/>
    </dgm:pt>
    <dgm:pt modelId="{5D5E14A8-2116-414A-81F2-2060D0525ED5}" type="pres">
      <dgm:prSet presAssocID="{16B27F8A-7C2A-4CE6-AFC4-EDA748C5B8D3}" presName="Parent3" presStyleLbl="revTx" presStyleIdx="0" presStyleCnt="0">
        <dgm:presLayoutVars>
          <dgm:chMax val="1"/>
          <dgm:chPref val="1"/>
          <dgm:bulletEnabled val="1"/>
        </dgm:presLayoutVars>
      </dgm:prSet>
      <dgm:spPr/>
    </dgm:pt>
    <dgm:pt modelId="{F8CCCC5A-C4AF-44AA-A96C-574101DAB85E}" type="pres">
      <dgm:prSet presAssocID="{C9AA922F-4B0E-45B8-8C84-355E1B6C6D7D}" presName="Accent2" presStyleCnt="0"/>
      <dgm:spPr/>
    </dgm:pt>
    <dgm:pt modelId="{E0ED4757-2B24-4D9E-AC20-21658663F24F}" type="pres">
      <dgm:prSet presAssocID="{C9AA922F-4B0E-45B8-8C84-355E1B6C6D7D}" presName="Accent" presStyleLbl="node1" presStyleIdx="1" presStyleCnt="3"/>
      <dgm:spPr>
        <a:ln>
          <a:solidFill>
            <a:srgbClr val="FFD838"/>
          </a:solidFill>
        </a:ln>
      </dgm:spPr>
    </dgm:pt>
    <dgm:pt modelId="{CD56F15A-BC8B-4DEC-BCE7-AD0EDE957399}" type="pres">
      <dgm:prSet presAssocID="{C9AA922F-4B0E-45B8-8C84-355E1B6C6D7D}" presName="ParentBackground2" presStyleCnt="0"/>
      <dgm:spPr/>
    </dgm:pt>
    <dgm:pt modelId="{A75023C7-EC00-4556-B151-A766B8AF76E9}" type="pres">
      <dgm:prSet presAssocID="{C9AA922F-4B0E-45B8-8C84-355E1B6C6D7D}" presName="ParentBackground" presStyleLbl="fgAcc1" presStyleIdx="1" presStyleCnt="3"/>
      <dgm:spPr/>
    </dgm:pt>
    <dgm:pt modelId="{CF8E693B-32A5-428A-A213-2FAA594D7F48}" type="pres">
      <dgm:prSet presAssocID="{C9AA922F-4B0E-45B8-8C84-355E1B6C6D7D}" presName="Parent2" presStyleLbl="revTx" presStyleIdx="0" presStyleCnt="0">
        <dgm:presLayoutVars>
          <dgm:chMax val="1"/>
          <dgm:chPref val="1"/>
          <dgm:bulletEnabled val="1"/>
        </dgm:presLayoutVars>
      </dgm:prSet>
      <dgm:spPr/>
    </dgm:pt>
    <dgm:pt modelId="{08F45C6A-A293-4498-9E52-A1AC9737523E}" type="pres">
      <dgm:prSet presAssocID="{2BBBB20A-87A4-4A02-8A8E-9953D01F98AD}" presName="Accent1" presStyleCnt="0"/>
      <dgm:spPr/>
    </dgm:pt>
    <dgm:pt modelId="{2A494D75-9A2F-4367-8B98-FC5A75DB7742}" type="pres">
      <dgm:prSet presAssocID="{2BBBB20A-87A4-4A02-8A8E-9953D01F98AD}" presName="Accent" presStyleLbl="node1" presStyleIdx="2" presStyleCnt="3"/>
      <dgm:spPr>
        <a:ln>
          <a:solidFill>
            <a:srgbClr val="FFD838"/>
          </a:solidFill>
        </a:ln>
      </dgm:spPr>
    </dgm:pt>
    <dgm:pt modelId="{F25761C7-240F-476C-BEC3-0E22C6A64AF3}" type="pres">
      <dgm:prSet presAssocID="{2BBBB20A-87A4-4A02-8A8E-9953D01F98AD}" presName="ParentBackground1" presStyleCnt="0"/>
      <dgm:spPr/>
    </dgm:pt>
    <dgm:pt modelId="{877CEF68-5B6F-447E-B683-6A1B96CCA170}" type="pres">
      <dgm:prSet presAssocID="{2BBBB20A-87A4-4A02-8A8E-9953D01F98AD}" presName="ParentBackground" presStyleLbl="fgAcc1" presStyleIdx="2" presStyleCnt="3"/>
      <dgm:spPr/>
    </dgm:pt>
    <dgm:pt modelId="{5544CF67-F6CD-4942-A088-BAC8E2C69795}" type="pres">
      <dgm:prSet presAssocID="{2BBBB20A-87A4-4A02-8A8E-9953D01F98AD}" presName="Parent1" presStyleLbl="revTx" presStyleIdx="0" presStyleCnt="0">
        <dgm:presLayoutVars>
          <dgm:chMax val="1"/>
          <dgm:chPref val="1"/>
          <dgm:bulletEnabled val="1"/>
        </dgm:presLayoutVars>
      </dgm:prSet>
      <dgm:spPr/>
    </dgm:pt>
  </dgm:ptLst>
  <dgm:cxnLst>
    <dgm:cxn modelId="{68E0480D-F620-4B1D-B804-F2D9BE11AB66}" type="presOf" srcId="{2BBBB20A-87A4-4A02-8A8E-9953D01F98AD}" destId="{5544CF67-F6CD-4942-A088-BAC8E2C69795}" srcOrd="1" destOrd="0" presId="urn:microsoft.com/office/officeart/2011/layout/CircleProcess"/>
    <dgm:cxn modelId="{9D8D4814-7E03-4632-B36C-A24B015AE83F}" type="presOf" srcId="{16B27F8A-7C2A-4CE6-AFC4-EDA748C5B8D3}" destId="{7F1A0707-F86E-4706-B2B3-5306B377875A}" srcOrd="0" destOrd="0" presId="urn:microsoft.com/office/officeart/2011/layout/CircleProcess"/>
    <dgm:cxn modelId="{EF3BA331-F7FD-40E6-B3DC-0EEAEF12FC5F}" type="presOf" srcId="{C9AA922F-4B0E-45B8-8C84-355E1B6C6D7D}" destId="{A75023C7-EC00-4556-B151-A766B8AF76E9}" srcOrd="0" destOrd="0" presId="urn:microsoft.com/office/officeart/2011/layout/CircleProcess"/>
    <dgm:cxn modelId="{59F7F63A-0BA3-4748-AECF-A9D546765BF2}" type="presOf" srcId="{16B27F8A-7C2A-4CE6-AFC4-EDA748C5B8D3}" destId="{5D5E14A8-2116-414A-81F2-2060D0525ED5}" srcOrd="1" destOrd="0" presId="urn:microsoft.com/office/officeart/2011/layout/CircleProcess"/>
    <dgm:cxn modelId="{9955995F-43E2-4B35-90ED-04567170831F}" srcId="{8D6FCBBC-A6AF-4743-B3AC-0F420281E8CF}" destId="{16B27F8A-7C2A-4CE6-AFC4-EDA748C5B8D3}" srcOrd="2" destOrd="0" parTransId="{299522D8-49A4-4BEF-99B9-3F16A470AC3C}" sibTransId="{0D84AEE9-B9DF-4385-A2A8-1EE7632A3C0A}"/>
    <dgm:cxn modelId="{53F50161-7EE1-4732-972E-CE3CBA062058}" type="presOf" srcId="{C9AA922F-4B0E-45B8-8C84-355E1B6C6D7D}" destId="{CF8E693B-32A5-428A-A213-2FAA594D7F48}" srcOrd="1" destOrd="0" presId="urn:microsoft.com/office/officeart/2011/layout/CircleProcess"/>
    <dgm:cxn modelId="{A6D340A0-9098-45D2-8A4B-7A46B2EE3BAB}" type="presOf" srcId="{2BBBB20A-87A4-4A02-8A8E-9953D01F98AD}" destId="{877CEF68-5B6F-447E-B683-6A1B96CCA170}" srcOrd="0" destOrd="0" presId="urn:microsoft.com/office/officeart/2011/layout/CircleProcess"/>
    <dgm:cxn modelId="{96BD34A1-115A-4BC4-954C-D8D44B19668F}" type="presOf" srcId="{8D6FCBBC-A6AF-4743-B3AC-0F420281E8CF}" destId="{FC460D02-9641-4941-B2C7-ECAF72DC334C}" srcOrd="0" destOrd="0" presId="urn:microsoft.com/office/officeart/2011/layout/CircleProcess"/>
    <dgm:cxn modelId="{B4DFDDAD-56F8-4C1E-AD68-BF50E17BCFBF}" srcId="{8D6FCBBC-A6AF-4743-B3AC-0F420281E8CF}" destId="{C9AA922F-4B0E-45B8-8C84-355E1B6C6D7D}" srcOrd="1" destOrd="0" parTransId="{A7C03CB5-CF9C-478F-9BAF-71194F03D919}" sibTransId="{020834DC-4ACF-4262-B2C5-1FFBE224A965}"/>
    <dgm:cxn modelId="{5FF4DAF7-BFC7-4680-9CBC-33E45ED6831C}" srcId="{8D6FCBBC-A6AF-4743-B3AC-0F420281E8CF}" destId="{2BBBB20A-87A4-4A02-8A8E-9953D01F98AD}" srcOrd="0" destOrd="0" parTransId="{9BB9802B-D008-4D65-AD24-FD3D3AA094BE}" sibTransId="{9AA99591-F4E8-4482-954B-E78B4F0174C7}"/>
    <dgm:cxn modelId="{E1A04524-6B57-4B6D-905B-78DB9D1E11C0}" type="presParOf" srcId="{FC460D02-9641-4941-B2C7-ECAF72DC334C}" destId="{37D7F41E-8A37-47A4-BFAD-498AF141CCFC}" srcOrd="0" destOrd="0" presId="urn:microsoft.com/office/officeart/2011/layout/CircleProcess"/>
    <dgm:cxn modelId="{773771C7-0A22-42BD-A8BB-1AF7A02536D0}" type="presParOf" srcId="{37D7F41E-8A37-47A4-BFAD-498AF141CCFC}" destId="{78366F8F-9932-4BBE-ABA8-4433620738F9}" srcOrd="0" destOrd="0" presId="urn:microsoft.com/office/officeart/2011/layout/CircleProcess"/>
    <dgm:cxn modelId="{F001D499-0104-4F97-A646-6C7ED3F24DAD}" type="presParOf" srcId="{FC460D02-9641-4941-B2C7-ECAF72DC334C}" destId="{8FD407E1-757C-433E-9E65-3D84710EF9C1}" srcOrd="1" destOrd="0" presId="urn:microsoft.com/office/officeart/2011/layout/CircleProcess"/>
    <dgm:cxn modelId="{174B9B86-6CAC-41E2-A906-BDF97CB0AEA9}" type="presParOf" srcId="{8FD407E1-757C-433E-9E65-3D84710EF9C1}" destId="{7F1A0707-F86E-4706-B2B3-5306B377875A}" srcOrd="0" destOrd="0" presId="urn:microsoft.com/office/officeart/2011/layout/CircleProcess"/>
    <dgm:cxn modelId="{F81BDEB8-019C-418F-BC66-857184293076}" type="presParOf" srcId="{FC460D02-9641-4941-B2C7-ECAF72DC334C}" destId="{5D5E14A8-2116-414A-81F2-2060D0525ED5}" srcOrd="2" destOrd="0" presId="urn:microsoft.com/office/officeart/2011/layout/CircleProcess"/>
    <dgm:cxn modelId="{B7400076-FB04-4EB7-9545-7D3833921F4E}" type="presParOf" srcId="{FC460D02-9641-4941-B2C7-ECAF72DC334C}" destId="{F8CCCC5A-C4AF-44AA-A96C-574101DAB85E}" srcOrd="3" destOrd="0" presId="urn:microsoft.com/office/officeart/2011/layout/CircleProcess"/>
    <dgm:cxn modelId="{B7C8FA72-0AF7-481A-A5D9-1858D6867D1F}" type="presParOf" srcId="{F8CCCC5A-C4AF-44AA-A96C-574101DAB85E}" destId="{E0ED4757-2B24-4D9E-AC20-21658663F24F}" srcOrd="0" destOrd="0" presId="urn:microsoft.com/office/officeart/2011/layout/CircleProcess"/>
    <dgm:cxn modelId="{7BA285EA-787B-4787-8CDF-EFD19540495A}" type="presParOf" srcId="{FC460D02-9641-4941-B2C7-ECAF72DC334C}" destId="{CD56F15A-BC8B-4DEC-BCE7-AD0EDE957399}" srcOrd="4" destOrd="0" presId="urn:microsoft.com/office/officeart/2011/layout/CircleProcess"/>
    <dgm:cxn modelId="{0BB267C5-5834-48F5-8C7B-2FD6DF8A3D09}" type="presParOf" srcId="{CD56F15A-BC8B-4DEC-BCE7-AD0EDE957399}" destId="{A75023C7-EC00-4556-B151-A766B8AF76E9}" srcOrd="0" destOrd="0" presId="urn:microsoft.com/office/officeart/2011/layout/CircleProcess"/>
    <dgm:cxn modelId="{003E9922-3D68-4CC3-BD96-BCE817BB80E9}" type="presParOf" srcId="{FC460D02-9641-4941-B2C7-ECAF72DC334C}" destId="{CF8E693B-32A5-428A-A213-2FAA594D7F48}" srcOrd="5" destOrd="0" presId="urn:microsoft.com/office/officeart/2011/layout/CircleProcess"/>
    <dgm:cxn modelId="{B8E0A7F0-18D8-40E7-AB1E-203231BF88CF}" type="presParOf" srcId="{FC460D02-9641-4941-B2C7-ECAF72DC334C}" destId="{08F45C6A-A293-4498-9E52-A1AC9737523E}" srcOrd="6" destOrd="0" presId="urn:microsoft.com/office/officeart/2011/layout/CircleProcess"/>
    <dgm:cxn modelId="{AE535CCD-1653-496A-9ECD-BD044DEB2EAD}" type="presParOf" srcId="{08F45C6A-A293-4498-9E52-A1AC9737523E}" destId="{2A494D75-9A2F-4367-8B98-FC5A75DB7742}" srcOrd="0" destOrd="0" presId="urn:microsoft.com/office/officeart/2011/layout/CircleProcess"/>
    <dgm:cxn modelId="{B1B22F52-3186-4B09-8311-C7BA2CED5A59}" type="presParOf" srcId="{FC460D02-9641-4941-B2C7-ECAF72DC334C}" destId="{F25761C7-240F-476C-BEC3-0E22C6A64AF3}" srcOrd="7" destOrd="0" presId="urn:microsoft.com/office/officeart/2011/layout/CircleProcess"/>
    <dgm:cxn modelId="{BDB8EA6C-7E64-4908-A6C8-C7E9D7FD09ED}" type="presParOf" srcId="{F25761C7-240F-476C-BEC3-0E22C6A64AF3}" destId="{877CEF68-5B6F-447E-B683-6A1B96CCA170}" srcOrd="0" destOrd="0" presId="urn:microsoft.com/office/officeart/2011/layout/CircleProcess"/>
    <dgm:cxn modelId="{B8CA8DFD-7CBB-40E6-B34C-B039262EB224}" type="presParOf" srcId="{FC460D02-9641-4941-B2C7-ECAF72DC334C}" destId="{5544CF67-F6CD-4942-A088-BAC8E2C6979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FCBBC-A6AF-4743-B3AC-0F420281E8CF}"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2BBBB20A-87A4-4A02-8A8E-9953D01F98AD}">
      <dgm:prSet phldrT="[Text]"/>
      <dgm:spPr/>
      <dgm:t>
        <a:bodyPr/>
        <a:lstStyle/>
        <a:p>
          <a:r>
            <a:rPr lang="en-US" i="0" u="none" strike="noStrike" baseline="0">
              <a:latin typeface="Montserrat" panose="00000500000000000000" pitchFamily="2" charset="0"/>
            </a:rPr>
            <a:t>Step 1 </a:t>
          </a:r>
        </a:p>
        <a:p>
          <a:r>
            <a:rPr lang="en-US" i="0" u="none" strike="noStrike" baseline="0">
              <a:latin typeface="Montserrat" panose="00000500000000000000" pitchFamily="2" charset="0"/>
            </a:rPr>
            <a:t>Program Administrator reviews all applications</a:t>
          </a:r>
        </a:p>
      </dgm:t>
    </dgm:pt>
    <dgm:pt modelId="{9BB9802B-D008-4D65-AD24-FD3D3AA094BE}" type="parTrans" cxnId="{5FF4DAF7-BFC7-4680-9CBC-33E45ED6831C}">
      <dgm:prSet/>
      <dgm:spPr/>
      <dgm:t>
        <a:bodyPr/>
        <a:lstStyle/>
        <a:p>
          <a:endParaRPr lang="en-US"/>
        </a:p>
      </dgm:t>
    </dgm:pt>
    <dgm:pt modelId="{9AA99591-F4E8-4482-954B-E78B4F0174C7}" type="sibTrans" cxnId="{5FF4DAF7-BFC7-4680-9CBC-33E45ED6831C}">
      <dgm:prSet/>
      <dgm:spPr/>
      <dgm:t>
        <a:bodyPr/>
        <a:lstStyle/>
        <a:p>
          <a:endParaRPr lang="en-US"/>
        </a:p>
      </dgm:t>
    </dgm:pt>
    <dgm:pt modelId="{C9AA922F-4B0E-45B8-8C84-355E1B6C6D7D}">
      <dgm:prSet phldrT="[Text]"/>
      <dgm:spPr/>
      <dgm:t>
        <a:bodyPr/>
        <a:lstStyle/>
        <a:p>
          <a:r>
            <a:rPr lang="en-US" i="0" u="none" strike="noStrike" baseline="0">
              <a:latin typeface="Montserrat" panose="00000500000000000000" pitchFamily="2" charset="0"/>
            </a:rPr>
            <a:t>Step 2</a:t>
          </a:r>
        </a:p>
        <a:p>
          <a:r>
            <a:rPr lang="en-US" i="0" u="none" strike="noStrike" baseline="0">
              <a:latin typeface="Montserrat" panose="00000500000000000000" pitchFamily="2" charset="0"/>
            </a:rPr>
            <a:t>Computer sorts bids low to high in each tier</a:t>
          </a:r>
          <a:endParaRPr lang="en-US"/>
        </a:p>
      </dgm:t>
    </dgm:pt>
    <dgm:pt modelId="{A7C03CB5-CF9C-478F-9BAF-71194F03D919}" type="parTrans" cxnId="{B4DFDDAD-56F8-4C1E-AD68-BF50E17BCFBF}">
      <dgm:prSet/>
      <dgm:spPr/>
      <dgm:t>
        <a:bodyPr/>
        <a:lstStyle/>
        <a:p>
          <a:endParaRPr lang="en-US"/>
        </a:p>
      </dgm:t>
    </dgm:pt>
    <dgm:pt modelId="{020834DC-4ACF-4262-B2C5-1FFBE224A965}" type="sibTrans" cxnId="{B4DFDDAD-56F8-4C1E-AD68-BF50E17BCFBF}">
      <dgm:prSet/>
      <dgm:spPr/>
      <dgm:t>
        <a:bodyPr/>
        <a:lstStyle/>
        <a:p>
          <a:endParaRPr lang="en-US"/>
        </a:p>
      </dgm:t>
    </dgm:pt>
    <dgm:pt modelId="{16B27F8A-7C2A-4CE6-AFC4-EDA748C5B8D3}">
      <dgm:prSet phldrT="[Text]"/>
      <dgm:spPr>
        <a:ln>
          <a:solidFill>
            <a:schemeClr val="bg1"/>
          </a:solidFill>
        </a:ln>
      </dgm:spPr>
      <dgm:t>
        <a:bodyPr/>
        <a:lstStyle/>
        <a:p>
          <a:r>
            <a:rPr lang="en-US" i="0" u="none" strike="noStrike" baseline="0">
              <a:latin typeface="Montserrat" panose="00000500000000000000" pitchFamily="2" charset="0"/>
            </a:rPr>
            <a:t>Step 3</a:t>
          </a:r>
        </a:p>
        <a:p>
          <a:r>
            <a:rPr lang="en-US" i="0" u="none" strike="noStrike" baseline="0">
              <a:latin typeface="Montserrat" panose="00000500000000000000" pitchFamily="2" charset="0"/>
            </a:rPr>
            <a:t>Lowest bids in each tier are awarded contracts</a:t>
          </a:r>
          <a:endParaRPr lang="en-US"/>
        </a:p>
      </dgm:t>
    </dgm:pt>
    <dgm:pt modelId="{299522D8-49A4-4BEF-99B9-3F16A470AC3C}" type="parTrans" cxnId="{9955995F-43E2-4B35-90ED-04567170831F}">
      <dgm:prSet/>
      <dgm:spPr/>
      <dgm:t>
        <a:bodyPr/>
        <a:lstStyle/>
        <a:p>
          <a:endParaRPr lang="en-US"/>
        </a:p>
      </dgm:t>
    </dgm:pt>
    <dgm:pt modelId="{0D84AEE9-B9DF-4385-A2A8-1EE7632A3C0A}" type="sibTrans" cxnId="{9955995F-43E2-4B35-90ED-04567170831F}">
      <dgm:prSet/>
      <dgm:spPr/>
      <dgm:t>
        <a:bodyPr/>
        <a:lstStyle/>
        <a:p>
          <a:endParaRPr lang="en-US"/>
        </a:p>
      </dgm:t>
    </dgm:pt>
    <dgm:pt modelId="{FC460D02-9641-4941-B2C7-ECAF72DC334C}" type="pres">
      <dgm:prSet presAssocID="{8D6FCBBC-A6AF-4743-B3AC-0F420281E8CF}" presName="Name0" presStyleCnt="0">
        <dgm:presLayoutVars>
          <dgm:chMax val="11"/>
          <dgm:chPref val="11"/>
          <dgm:dir/>
          <dgm:resizeHandles/>
        </dgm:presLayoutVars>
      </dgm:prSet>
      <dgm:spPr/>
    </dgm:pt>
    <dgm:pt modelId="{37D7F41E-8A37-47A4-BFAD-498AF141CCFC}" type="pres">
      <dgm:prSet presAssocID="{16B27F8A-7C2A-4CE6-AFC4-EDA748C5B8D3}" presName="Accent3" presStyleCnt="0"/>
      <dgm:spPr/>
    </dgm:pt>
    <dgm:pt modelId="{78366F8F-9932-4BBE-ABA8-4433620738F9}" type="pres">
      <dgm:prSet presAssocID="{16B27F8A-7C2A-4CE6-AFC4-EDA748C5B8D3}" presName="Accent" presStyleLbl="node1" presStyleIdx="0" presStyleCnt="3"/>
      <dgm:spPr>
        <a:ln>
          <a:solidFill>
            <a:srgbClr val="FFD838"/>
          </a:solidFill>
        </a:ln>
      </dgm:spPr>
    </dgm:pt>
    <dgm:pt modelId="{8FD407E1-757C-433E-9E65-3D84710EF9C1}" type="pres">
      <dgm:prSet presAssocID="{16B27F8A-7C2A-4CE6-AFC4-EDA748C5B8D3}" presName="ParentBackground3" presStyleCnt="0"/>
      <dgm:spPr/>
    </dgm:pt>
    <dgm:pt modelId="{7F1A0707-F86E-4706-B2B3-5306B377875A}" type="pres">
      <dgm:prSet presAssocID="{16B27F8A-7C2A-4CE6-AFC4-EDA748C5B8D3}" presName="ParentBackground" presStyleLbl="fgAcc1" presStyleIdx="0" presStyleCnt="3"/>
      <dgm:spPr/>
    </dgm:pt>
    <dgm:pt modelId="{5D5E14A8-2116-414A-81F2-2060D0525ED5}" type="pres">
      <dgm:prSet presAssocID="{16B27F8A-7C2A-4CE6-AFC4-EDA748C5B8D3}" presName="Parent3" presStyleLbl="revTx" presStyleIdx="0" presStyleCnt="0">
        <dgm:presLayoutVars>
          <dgm:chMax val="1"/>
          <dgm:chPref val="1"/>
          <dgm:bulletEnabled val="1"/>
        </dgm:presLayoutVars>
      </dgm:prSet>
      <dgm:spPr/>
    </dgm:pt>
    <dgm:pt modelId="{F8CCCC5A-C4AF-44AA-A96C-574101DAB85E}" type="pres">
      <dgm:prSet presAssocID="{C9AA922F-4B0E-45B8-8C84-355E1B6C6D7D}" presName="Accent2" presStyleCnt="0"/>
      <dgm:spPr/>
    </dgm:pt>
    <dgm:pt modelId="{E0ED4757-2B24-4D9E-AC20-21658663F24F}" type="pres">
      <dgm:prSet presAssocID="{C9AA922F-4B0E-45B8-8C84-355E1B6C6D7D}" presName="Accent" presStyleLbl="node1" presStyleIdx="1" presStyleCnt="3"/>
      <dgm:spPr>
        <a:ln>
          <a:solidFill>
            <a:srgbClr val="FFD838"/>
          </a:solidFill>
        </a:ln>
      </dgm:spPr>
    </dgm:pt>
    <dgm:pt modelId="{CD56F15A-BC8B-4DEC-BCE7-AD0EDE957399}" type="pres">
      <dgm:prSet presAssocID="{C9AA922F-4B0E-45B8-8C84-355E1B6C6D7D}" presName="ParentBackground2" presStyleCnt="0"/>
      <dgm:spPr/>
    </dgm:pt>
    <dgm:pt modelId="{A75023C7-EC00-4556-B151-A766B8AF76E9}" type="pres">
      <dgm:prSet presAssocID="{C9AA922F-4B0E-45B8-8C84-355E1B6C6D7D}" presName="ParentBackground" presStyleLbl="fgAcc1" presStyleIdx="1" presStyleCnt="3"/>
      <dgm:spPr/>
    </dgm:pt>
    <dgm:pt modelId="{CF8E693B-32A5-428A-A213-2FAA594D7F48}" type="pres">
      <dgm:prSet presAssocID="{C9AA922F-4B0E-45B8-8C84-355E1B6C6D7D}" presName="Parent2" presStyleLbl="revTx" presStyleIdx="0" presStyleCnt="0">
        <dgm:presLayoutVars>
          <dgm:chMax val="1"/>
          <dgm:chPref val="1"/>
          <dgm:bulletEnabled val="1"/>
        </dgm:presLayoutVars>
      </dgm:prSet>
      <dgm:spPr/>
    </dgm:pt>
    <dgm:pt modelId="{08F45C6A-A293-4498-9E52-A1AC9737523E}" type="pres">
      <dgm:prSet presAssocID="{2BBBB20A-87A4-4A02-8A8E-9953D01F98AD}" presName="Accent1" presStyleCnt="0"/>
      <dgm:spPr/>
    </dgm:pt>
    <dgm:pt modelId="{2A494D75-9A2F-4367-8B98-FC5A75DB7742}" type="pres">
      <dgm:prSet presAssocID="{2BBBB20A-87A4-4A02-8A8E-9953D01F98AD}" presName="Accent" presStyleLbl="node1" presStyleIdx="2" presStyleCnt="3"/>
      <dgm:spPr>
        <a:ln>
          <a:solidFill>
            <a:srgbClr val="FFD838"/>
          </a:solidFill>
        </a:ln>
      </dgm:spPr>
    </dgm:pt>
    <dgm:pt modelId="{F25761C7-240F-476C-BEC3-0E22C6A64AF3}" type="pres">
      <dgm:prSet presAssocID="{2BBBB20A-87A4-4A02-8A8E-9953D01F98AD}" presName="ParentBackground1" presStyleCnt="0"/>
      <dgm:spPr/>
    </dgm:pt>
    <dgm:pt modelId="{877CEF68-5B6F-447E-B683-6A1B96CCA170}" type="pres">
      <dgm:prSet presAssocID="{2BBBB20A-87A4-4A02-8A8E-9953D01F98AD}" presName="ParentBackground" presStyleLbl="fgAcc1" presStyleIdx="2" presStyleCnt="3"/>
      <dgm:spPr/>
    </dgm:pt>
    <dgm:pt modelId="{5544CF67-F6CD-4942-A088-BAC8E2C69795}" type="pres">
      <dgm:prSet presAssocID="{2BBBB20A-87A4-4A02-8A8E-9953D01F98AD}" presName="Parent1" presStyleLbl="revTx" presStyleIdx="0" presStyleCnt="0">
        <dgm:presLayoutVars>
          <dgm:chMax val="1"/>
          <dgm:chPref val="1"/>
          <dgm:bulletEnabled val="1"/>
        </dgm:presLayoutVars>
      </dgm:prSet>
      <dgm:spPr/>
    </dgm:pt>
  </dgm:ptLst>
  <dgm:cxnLst>
    <dgm:cxn modelId="{68E0480D-F620-4B1D-B804-F2D9BE11AB66}" type="presOf" srcId="{2BBBB20A-87A4-4A02-8A8E-9953D01F98AD}" destId="{5544CF67-F6CD-4942-A088-BAC8E2C69795}" srcOrd="1" destOrd="0" presId="urn:microsoft.com/office/officeart/2011/layout/CircleProcess"/>
    <dgm:cxn modelId="{9D8D4814-7E03-4632-B36C-A24B015AE83F}" type="presOf" srcId="{16B27F8A-7C2A-4CE6-AFC4-EDA748C5B8D3}" destId="{7F1A0707-F86E-4706-B2B3-5306B377875A}" srcOrd="0" destOrd="0" presId="urn:microsoft.com/office/officeart/2011/layout/CircleProcess"/>
    <dgm:cxn modelId="{EF3BA331-F7FD-40E6-B3DC-0EEAEF12FC5F}" type="presOf" srcId="{C9AA922F-4B0E-45B8-8C84-355E1B6C6D7D}" destId="{A75023C7-EC00-4556-B151-A766B8AF76E9}" srcOrd="0" destOrd="0" presId="urn:microsoft.com/office/officeart/2011/layout/CircleProcess"/>
    <dgm:cxn modelId="{59F7F63A-0BA3-4748-AECF-A9D546765BF2}" type="presOf" srcId="{16B27F8A-7C2A-4CE6-AFC4-EDA748C5B8D3}" destId="{5D5E14A8-2116-414A-81F2-2060D0525ED5}" srcOrd="1" destOrd="0" presId="urn:microsoft.com/office/officeart/2011/layout/CircleProcess"/>
    <dgm:cxn modelId="{9955995F-43E2-4B35-90ED-04567170831F}" srcId="{8D6FCBBC-A6AF-4743-B3AC-0F420281E8CF}" destId="{16B27F8A-7C2A-4CE6-AFC4-EDA748C5B8D3}" srcOrd="2" destOrd="0" parTransId="{299522D8-49A4-4BEF-99B9-3F16A470AC3C}" sibTransId="{0D84AEE9-B9DF-4385-A2A8-1EE7632A3C0A}"/>
    <dgm:cxn modelId="{53F50161-7EE1-4732-972E-CE3CBA062058}" type="presOf" srcId="{C9AA922F-4B0E-45B8-8C84-355E1B6C6D7D}" destId="{CF8E693B-32A5-428A-A213-2FAA594D7F48}" srcOrd="1" destOrd="0" presId="urn:microsoft.com/office/officeart/2011/layout/CircleProcess"/>
    <dgm:cxn modelId="{A6D340A0-9098-45D2-8A4B-7A46B2EE3BAB}" type="presOf" srcId="{2BBBB20A-87A4-4A02-8A8E-9953D01F98AD}" destId="{877CEF68-5B6F-447E-B683-6A1B96CCA170}" srcOrd="0" destOrd="0" presId="urn:microsoft.com/office/officeart/2011/layout/CircleProcess"/>
    <dgm:cxn modelId="{96BD34A1-115A-4BC4-954C-D8D44B19668F}" type="presOf" srcId="{8D6FCBBC-A6AF-4743-B3AC-0F420281E8CF}" destId="{FC460D02-9641-4941-B2C7-ECAF72DC334C}" srcOrd="0" destOrd="0" presId="urn:microsoft.com/office/officeart/2011/layout/CircleProcess"/>
    <dgm:cxn modelId="{B4DFDDAD-56F8-4C1E-AD68-BF50E17BCFBF}" srcId="{8D6FCBBC-A6AF-4743-B3AC-0F420281E8CF}" destId="{C9AA922F-4B0E-45B8-8C84-355E1B6C6D7D}" srcOrd="1" destOrd="0" parTransId="{A7C03CB5-CF9C-478F-9BAF-71194F03D919}" sibTransId="{020834DC-4ACF-4262-B2C5-1FFBE224A965}"/>
    <dgm:cxn modelId="{5FF4DAF7-BFC7-4680-9CBC-33E45ED6831C}" srcId="{8D6FCBBC-A6AF-4743-B3AC-0F420281E8CF}" destId="{2BBBB20A-87A4-4A02-8A8E-9953D01F98AD}" srcOrd="0" destOrd="0" parTransId="{9BB9802B-D008-4D65-AD24-FD3D3AA094BE}" sibTransId="{9AA99591-F4E8-4482-954B-E78B4F0174C7}"/>
    <dgm:cxn modelId="{E1A04524-6B57-4B6D-905B-78DB9D1E11C0}" type="presParOf" srcId="{FC460D02-9641-4941-B2C7-ECAF72DC334C}" destId="{37D7F41E-8A37-47A4-BFAD-498AF141CCFC}" srcOrd="0" destOrd="0" presId="urn:microsoft.com/office/officeart/2011/layout/CircleProcess"/>
    <dgm:cxn modelId="{773771C7-0A22-42BD-A8BB-1AF7A02536D0}" type="presParOf" srcId="{37D7F41E-8A37-47A4-BFAD-498AF141CCFC}" destId="{78366F8F-9932-4BBE-ABA8-4433620738F9}" srcOrd="0" destOrd="0" presId="urn:microsoft.com/office/officeart/2011/layout/CircleProcess"/>
    <dgm:cxn modelId="{F001D499-0104-4F97-A646-6C7ED3F24DAD}" type="presParOf" srcId="{FC460D02-9641-4941-B2C7-ECAF72DC334C}" destId="{8FD407E1-757C-433E-9E65-3D84710EF9C1}" srcOrd="1" destOrd="0" presId="urn:microsoft.com/office/officeart/2011/layout/CircleProcess"/>
    <dgm:cxn modelId="{174B9B86-6CAC-41E2-A906-BDF97CB0AEA9}" type="presParOf" srcId="{8FD407E1-757C-433E-9E65-3D84710EF9C1}" destId="{7F1A0707-F86E-4706-B2B3-5306B377875A}" srcOrd="0" destOrd="0" presId="urn:microsoft.com/office/officeart/2011/layout/CircleProcess"/>
    <dgm:cxn modelId="{F81BDEB8-019C-418F-BC66-857184293076}" type="presParOf" srcId="{FC460D02-9641-4941-B2C7-ECAF72DC334C}" destId="{5D5E14A8-2116-414A-81F2-2060D0525ED5}" srcOrd="2" destOrd="0" presId="urn:microsoft.com/office/officeart/2011/layout/CircleProcess"/>
    <dgm:cxn modelId="{B7400076-FB04-4EB7-9545-7D3833921F4E}" type="presParOf" srcId="{FC460D02-9641-4941-B2C7-ECAF72DC334C}" destId="{F8CCCC5A-C4AF-44AA-A96C-574101DAB85E}" srcOrd="3" destOrd="0" presId="urn:microsoft.com/office/officeart/2011/layout/CircleProcess"/>
    <dgm:cxn modelId="{B7C8FA72-0AF7-481A-A5D9-1858D6867D1F}" type="presParOf" srcId="{F8CCCC5A-C4AF-44AA-A96C-574101DAB85E}" destId="{E0ED4757-2B24-4D9E-AC20-21658663F24F}" srcOrd="0" destOrd="0" presId="urn:microsoft.com/office/officeart/2011/layout/CircleProcess"/>
    <dgm:cxn modelId="{7BA285EA-787B-4787-8CDF-EFD19540495A}" type="presParOf" srcId="{FC460D02-9641-4941-B2C7-ECAF72DC334C}" destId="{CD56F15A-BC8B-4DEC-BCE7-AD0EDE957399}" srcOrd="4" destOrd="0" presId="urn:microsoft.com/office/officeart/2011/layout/CircleProcess"/>
    <dgm:cxn modelId="{0BB267C5-5834-48F5-8C7B-2FD6DF8A3D09}" type="presParOf" srcId="{CD56F15A-BC8B-4DEC-BCE7-AD0EDE957399}" destId="{A75023C7-EC00-4556-B151-A766B8AF76E9}" srcOrd="0" destOrd="0" presId="urn:microsoft.com/office/officeart/2011/layout/CircleProcess"/>
    <dgm:cxn modelId="{003E9922-3D68-4CC3-BD96-BCE817BB80E9}" type="presParOf" srcId="{FC460D02-9641-4941-B2C7-ECAF72DC334C}" destId="{CF8E693B-32A5-428A-A213-2FAA594D7F48}" srcOrd="5" destOrd="0" presId="urn:microsoft.com/office/officeart/2011/layout/CircleProcess"/>
    <dgm:cxn modelId="{B8E0A7F0-18D8-40E7-AB1E-203231BF88CF}" type="presParOf" srcId="{FC460D02-9641-4941-B2C7-ECAF72DC334C}" destId="{08F45C6A-A293-4498-9E52-A1AC9737523E}" srcOrd="6" destOrd="0" presId="urn:microsoft.com/office/officeart/2011/layout/CircleProcess"/>
    <dgm:cxn modelId="{AE535CCD-1653-496A-9ECD-BD044DEB2EAD}" type="presParOf" srcId="{08F45C6A-A293-4498-9E52-A1AC9737523E}" destId="{2A494D75-9A2F-4367-8B98-FC5A75DB7742}" srcOrd="0" destOrd="0" presId="urn:microsoft.com/office/officeart/2011/layout/CircleProcess"/>
    <dgm:cxn modelId="{B1B22F52-3186-4B09-8311-C7BA2CED5A59}" type="presParOf" srcId="{FC460D02-9641-4941-B2C7-ECAF72DC334C}" destId="{F25761C7-240F-476C-BEC3-0E22C6A64AF3}" srcOrd="7" destOrd="0" presId="urn:microsoft.com/office/officeart/2011/layout/CircleProcess"/>
    <dgm:cxn modelId="{BDB8EA6C-7E64-4908-A6C8-C7E9D7FD09ED}" type="presParOf" srcId="{F25761C7-240F-476C-BEC3-0E22C6A64AF3}" destId="{877CEF68-5B6F-447E-B683-6A1B96CCA170}" srcOrd="0" destOrd="0" presId="urn:microsoft.com/office/officeart/2011/layout/CircleProcess"/>
    <dgm:cxn modelId="{B8CA8DFD-7CBB-40E6-B34C-B039262EB224}" type="presParOf" srcId="{FC460D02-9641-4941-B2C7-ECAF72DC334C}" destId="{5544CF67-F6CD-4942-A088-BAC8E2C69795}"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66F8F-9932-4BBE-ABA8-4433620738F9}">
      <dsp:nvSpPr>
        <dsp:cNvPr id="0" name=""/>
        <dsp:cNvSpPr/>
      </dsp:nvSpPr>
      <dsp:spPr>
        <a:xfrm>
          <a:off x="6762250" y="2099571"/>
          <a:ext cx="2949813" cy="2950358"/>
        </a:xfrm>
        <a:prstGeom prst="ellipse">
          <a:avLst/>
        </a:prstGeom>
        <a:solidFill>
          <a:schemeClr val="accent1">
            <a:hueOff val="0"/>
            <a:satOff val="0"/>
            <a:lumOff val="0"/>
            <a:alphaOff val="0"/>
          </a:schemeClr>
        </a:solidFill>
        <a:ln w="12700" cap="flat" cmpd="sng" algn="ctr">
          <a:solidFill>
            <a:srgbClr val="FFD83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A0707-F86E-4706-B2B3-5306B377875A}">
      <dsp:nvSpPr>
        <dsp:cNvPr id="0" name=""/>
        <dsp:cNvSpPr/>
      </dsp:nvSpPr>
      <dsp:spPr>
        <a:xfrm>
          <a:off x="6860193" y="2197934"/>
          <a:ext cx="2753927" cy="2753633"/>
        </a:xfrm>
        <a:prstGeom prst="ellipse">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i="0" u="none" strike="noStrike" kern="1200" baseline="0">
              <a:latin typeface="Montserrat" panose="00000500000000000000" pitchFamily="2" charset="0"/>
            </a:rPr>
            <a:t>Results announced</a:t>
          </a:r>
          <a:endParaRPr lang="en-US" sz="2500" kern="1200"/>
        </a:p>
      </dsp:txBody>
      <dsp:txXfrm>
        <a:off x="7253886" y="2591384"/>
        <a:ext cx="1966542" cy="1966733"/>
      </dsp:txXfrm>
    </dsp:sp>
    <dsp:sp modelId="{E0ED4757-2B24-4D9E-AC20-21658663F24F}">
      <dsp:nvSpPr>
        <dsp:cNvPr id="0" name=""/>
        <dsp:cNvSpPr/>
      </dsp:nvSpPr>
      <dsp:spPr>
        <a:xfrm rot="2700000">
          <a:off x="3717087" y="2103138"/>
          <a:ext cx="2942708" cy="2942708"/>
        </a:xfrm>
        <a:prstGeom prst="teardrop">
          <a:avLst>
            <a:gd name="adj" fmla="val 100000"/>
          </a:avLst>
        </a:prstGeom>
        <a:solidFill>
          <a:schemeClr val="accent1">
            <a:hueOff val="0"/>
            <a:satOff val="0"/>
            <a:lumOff val="0"/>
            <a:alphaOff val="0"/>
          </a:schemeClr>
        </a:solidFill>
        <a:ln w="12700" cap="flat" cmpd="sng" algn="ctr">
          <a:solidFill>
            <a:srgbClr val="FFD83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5023C7-EC00-4556-B151-A766B8AF76E9}">
      <dsp:nvSpPr>
        <dsp:cNvPr id="0" name=""/>
        <dsp:cNvSpPr/>
      </dsp:nvSpPr>
      <dsp:spPr>
        <a:xfrm>
          <a:off x="3811477" y="2197934"/>
          <a:ext cx="2753927" cy="275363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rtl="0">
            <a:lnSpc>
              <a:spcPct val="90000"/>
            </a:lnSpc>
            <a:spcBef>
              <a:spcPct val="0"/>
            </a:spcBef>
            <a:spcAft>
              <a:spcPct val="35000"/>
            </a:spcAft>
            <a:buNone/>
          </a:pPr>
          <a:r>
            <a:rPr lang="en-US" sz="2500" i="0" u="none" strike="noStrike" kern="1200" baseline="0">
              <a:latin typeface="Montserrat"/>
            </a:rPr>
            <a:t>Nov 15th @ 5 pm </a:t>
          </a:r>
        </a:p>
        <a:p>
          <a:pPr marL="0" lvl="0" indent="0" algn="ctr" defTabSz="1111250">
            <a:lnSpc>
              <a:spcPct val="90000"/>
            </a:lnSpc>
            <a:spcBef>
              <a:spcPct val="0"/>
            </a:spcBef>
            <a:spcAft>
              <a:spcPct val="35000"/>
            </a:spcAft>
            <a:buNone/>
          </a:pPr>
          <a:r>
            <a:rPr lang="en-US" sz="2500" i="0" u="none" strike="noStrike" kern="1200" baseline="0">
              <a:latin typeface="Montserrat" panose="00000500000000000000" pitchFamily="2" charset="0"/>
            </a:rPr>
            <a:t>Application window closes</a:t>
          </a:r>
          <a:endParaRPr lang="en-US" sz="2500" kern="1200"/>
        </a:p>
      </dsp:txBody>
      <dsp:txXfrm>
        <a:off x="4205170" y="2591384"/>
        <a:ext cx="1966542" cy="1966733"/>
      </dsp:txXfrm>
    </dsp:sp>
    <dsp:sp modelId="{2A494D75-9A2F-4367-8B98-FC5A75DB7742}">
      <dsp:nvSpPr>
        <dsp:cNvPr id="0" name=""/>
        <dsp:cNvSpPr/>
      </dsp:nvSpPr>
      <dsp:spPr>
        <a:xfrm rot="2700000">
          <a:off x="668370" y="2103138"/>
          <a:ext cx="2942708" cy="2942708"/>
        </a:xfrm>
        <a:prstGeom prst="teardrop">
          <a:avLst>
            <a:gd name="adj" fmla="val 100000"/>
          </a:avLst>
        </a:prstGeom>
        <a:solidFill>
          <a:schemeClr val="accent1">
            <a:hueOff val="0"/>
            <a:satOff val="0"/>
            <a:lumOff val="0"/>
            <a:alphaOff val="0"/>
          </a:schemeClr>
        </a:solidFill>
        <a:ln w="12700" cap="flat" cmpd="sng" algn="ctr">
          <a:solidFill>
            <a:srgbClr val="FFD83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7CEF68-5B6F-447E-B683-6A1B96CCA170}">
      <dsp:nvSpPr>
        <dsp:cNvPr id="0" name=""/>
        <dsp:cNvSpPr/>
      </dsp:nvSpPr>
      <dsp:spPr>
        <a:xfrm>
          <a:off x="762761" y="2197934"/>
          <a:ext cx="2753927" cy="275363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rtl="0">
            <a:lnSpc>
              <a:spcPct val="90000"/>
            </a:lnSpc>
            <a:spcBef>
              <a:spcPct val="0"/>
            </a:spcBef>
            <a:spcAft>
              <a:spcPct val="35000"/>
            </a:spcAft>
            <a:buNone/>
          </a:pPr>
          <a:r>
            <a:rPr lang="en-US" sz="2500" i="0" u="none" strike="noStrike" kern="1200" baseline="0">
              <a:latin typeface="Montserrat"/>
            </a:rPr>
            <a:t>Nov 4th @ 9 am </a:t>
          </a:r>
        </a:p>
        <a:p>
          <a:pPr marL="0" lvl="0" indent="0" algn="ctr" defTabSz="1111250">
            <a:lnSpc>
              <a:spcPct val="90000"/>
            </a:lnSpc>
            <a:spcBef>
              <a:spcPct val="0"/>
            </a:spcBef>
            <a:spcAft>
              <a:spcPct val="35000"/>
            </a:spcAft>
            <a:buNone/>
          </a:pPr>
          <a:r>
            <a:rPr lang="en-US" sz="2500" i="0" u="none" strike="noStrike" kern="1200" baseline="0">
              <a:latin typeface="Montserrat" panose="00000500000000000000" pitchFamily="2" charset="0"/>
            </a:rPr>
            <a:t>Application window opens</a:t>
          </a:r>
        </a:p>
      </dsp:txBody>
      <dsp:txXfrm>
        <a:off x="1156453" y="2591384"/>
        <a:ext cx="1966542" cy="19667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66F8F-9932-4BBE-ABA8-4433620738F9}">
      <dsp:nvSpPr>
        <dsp:cNvPr id="0" name=""/>
        <dsp:cNvSpPr/>
      </dsp:nvSpPr>
      <dsp:spPr>
        <a:xfrm>
          <a:off x="6762250" y="2099571"/>
          <a:ext cx="2949813" cy="2950358"/>
        </a:xfrm>
        <a:prstGeom prst="ellipse">
          <a:avLst/>
        </a:prstGeom>
        <a:solidFill>
          <a:schemeClr val="accent1">
            <a:hueOff val="0"/>
            <a:satOff val="0"/>
            <a:lumOff val="0"/>
            <a:alphaOff val="0"/>
          </a:schemeClr>
        </a:solidFill>
        <a:ln w="12700" cap="flat" cmpd="sng" algn="ctr">
          <a:solidFill>
            <a:srgbClr val="FFD83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A0707-F86E-4706-B2B3-5306B377875A}">
      <dsp:nvSpPr>
        <dsp:cNvPr id="0" name=""/>
        <dsp:cNvSpPr/>
      </dsp:nvSpPr>
      <dsp:spPr>
        <a:xfrm>
          <a:off x="6860193" y="2197934"/>
          <a:ext cx="2753927" cy="2753633"/>
        </a:xfrm>
        <a:prstGeom prst="ellipse">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i="0" u="none" strike="noStrike" kern="1200" baseline="0">
              <a:latin typeface="Montserrat" panose="00000500000000000000" pitchFamily="2" charset="0"/>
            </a:rPr>
            <a:t>Step 3</a:t>
          </a:r>
        </a:p>
        <a:p>
          <a:pPr marL="0" lvl="0" indent="0" algn="ctr" defTabSz="933450">
            <a:lnSpc>
              <a:spcPct val="90000"/>
            </a:lnSpc>
            <a:spcBef>
              <a:spcPct val="0"/>
            </a:spcBef>
            <a:spcAft>
              <a:spcPct val="35000"/>
            </a:spcAft>
            <a:buNone/>
          </a:pPr>
          <a:r>
            <a:rPr lang="en-US" sz="2100" i="0" u="none" strike="noStrike" kern="1200" baseline="0">
              <a:latin typeface="Montserrat" panose="00000500000000000000" pitchFamily="2" charset="0"/>
            </a:rPr>
            <a:t>Lowest bids in each tier are awarded contracts</a:t>
          </a:r>
          <a:endParaRPr lang="en-US" sz="2100" kern="1200"/>
        </a:p>
      </dsp:txBody>
      <dsp:txXfrm>
        <a:off x="7253886" y="2591384"/>
        <a:ext cx="1966542" cy="1966733"/>
      </dsp:txXfrm>
    </dsp:sp>
    <dsp:sp modelId="{E0ED4757-2B24-4D9E-AC20-21658663F24F}">
      <dsp:nvSpPr>
        <dsp:cNvPr id="0" name=""/>
        <dsp:cNvSpPr/>
      </dsp:nvSpPr>
      <dsp:spPr>
        <a:xfrm rot="2700000">
          <a:off x="3717087" y="2103138"/>
          <a:ext cx="2942708" cy="2942708"/>
        </a:xfrm>
        <a:prstGeom prst="teardrop">
          <a:avLst>
            <a:gd name="adj" fmla="val 100000"/>
          </a:avLst>
        </a:prstGeom>
        <a:solidFill>
          <a:schemeClr val="accent1">
            <a:hueOff val="0"/>
            <a:satOff val="0"/>
            <a:lumOff val="0"/>
            <a:alphaOff val="0"/>
          </a:schemeClr>
        </a:solidFill>
        <a:ln w="12700" cap="flat" cmpd="sng" algn="ctr">
          <a:solidFill>
            <a:srgbClr val="FFD83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5023C7-EC00-4556-B151-A766B8AF76E9}">
      <dsp:nvSpPr>
        <dsp:cNvPr id="0" name=""/>
        <dsp:cNvSpPr/>
      </dsp:nvSpPr>
      <dsp:spPr>
        <a:xfrm>
          <a:off x="3811477" y="2197934"/>
          <a:ext cx="2753927" cy="275363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i="0" u="none" strike="noStrike" kern="1200" baseline="0">
              <a:latin typeface="Montserrat" panose="00000500000000000000" pitchFamily="2" charset="0"/>
            </a:rPr>
            <a:t>Step 2</a:t>
          </a:r>
        </a:p>
        <a:p>
          <a:pPr marL="0" lvl="0" indent="0" algn="ctr" defTabSz="933450">
            <a:lnSpc>
              <a:spcPct val="90000"/>
            </a:lnSpc>
            <a:spcBef>
              <a:spcPct val="0"/>
            </a:spcBef>
            <a:spcAft>
              <a:spcPct val="35000"/>
            </a:spcAft>
            <a:buNone/>
          </a:pPr>
          <a:r>
            <a:rPr lang="en-US" sz="2100" i="0" u="none" strike="noStrike" kern="1200" baseline="0">
              <a:latin typeface="Montserrat" panose="00000500000000000000" pitchFamily="2" charset="0"/>
            </a:rPr>
            <a:t>Computer sorts bids low to high in each tier</a:t>
          </a:r>
          <a:endParaRPr lang="en-US" sz="2100" kern="1200"/>
        </a:p>
      </dsp:txBody>
      <dsp:txXfrm>
        <a:off x="4205170" y="2591384"/>
        <a:ext cx="1966542" cy="1966733"/>
      </dsp:txXfrm>
    </dsp:sp>
    <dsp:sp modelId="{2A494D75-9A2F-4367-8B98-FC5A75DB7742}">
      <dsp:nvSpPr>
        <dsp:cNvPr id="0" name=""/>
        <dsp:cNvSpPr/>
      </dsp:nvSpPr>
      <dsp:spPr>
        <a:xfrm rot="2700000">
          <a:off x="668370" y="2103138"/>
          <a:ext cx="2942708" cy="2942708"/>
        </a:xfrm>
        <a:prstGeom prst="teardrop">
          <a:avLst>
            <a:gd name="adj" fmla="val 100000"/>
          </a:avLst>
        </a:prstGeom>
        <a:solidFill>
          <a:schemeClr val="accent1">
            <a:hueOff val="0"/>
            <a:satOff val="0"/>
            <a:lumOff val="0"/>
            <a:alphaOff val="0"/>
          </a:schemeClr>
        </a:solidFill>
        <a:ln w="12700" cap="flat" cmpd="sng" algn="ctr">
          <a:solidFill>
            <a:srgbClr val="FFD83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7CEF68-5B6F-447E-B683-6A1B96CCA170}">
      <dsp:nvSpPr>
        <dsp:cNvPr id="0" name=""/>
        <dsp:cNvSpPr/>
      </dsp:nvSpPr>
      <dsp:spPr>
        <a:xfrm>
          <a:off x="762761" y="2197934"/>
          <a:ext cx="2753927" cy="275363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i="0" u="none" strike="noStrike" kern="1200" baseline="0">
              <a:latin typeface="Montserrat" panose="00000500000000000000" pitchFamily="2" charset="0"/>
            </a:rPr>
            <a:t>Step 1 </a:t>
          </a:r>
        </a:p>
        <a:p>
          <a:pPr marL="0" lvl="0" indent="0" algn="ctr" defTabSz="933450">
            <a:lnSpc>
              <a:spcPct val="90000"/>
            </a:lnSpc>
            <a:spcBef>
              <a:spcPct val="0"/>
            </a:spcBef>
            <a:spcAft>
              <a:spcPct val="35000"/>
            </a:spcAft>
            <a:buNone/>
          </a:pPr>
          <a:r>
            <a:rPr lang="en-US" sz="2100" i="0" u="none" strike="noStrike" kern="1200" baseline="0">
              <a:latin typeface="Montserrat" panose="00000500000000000000" pitchFamily="2" charset="0"/>
            </a:rPr>
            <a:t>Program Administrator reviews all applications</a:t>
          </a:r>
        </a:p>
      </dsp:txBody>
      <dsp:txXfrm>
        <a:off x="1156453" y="2591384"/>
        <a:ext cx="1966542" cy="1966733"/>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C6875-0050-4828-9221-DC00E9AA4A7D}"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F47056-819C-4751-B9BC-BC60FD95B2D7}" type="slidenum">
              <a:rPr lang="en-US" smtClean="0"/>
              <a:t>‹#›</a:t>
            </a:fld>
            <a:endParaRPr lang="en-US"/>
          </a:p>
        </p:txBody>
      </p:sp>
    </p:spTree>
    <p:extLst>
      <p:ext uri="{BB962C8B-B14F-4D97-AF65-F5344CB8AC3E}">
        <p14:creationId xmlns:p14="http://schemas.microsoft.com/office/powerpoint/2010/main" val="1085141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joining the 2024 SREC Delaware Procurement webinar. My name is Bryan Gower, and I am the Program Manager for the SREC Delaware Program. The SREC Delaware program is administered by InClime, on behalf of Energize Delaware, aka DE SEU. </a:t>
            </a:r>
          </a:p>
          <a:p>
            <a:endParaRPr lang="en-US"/>
          </a:p>
          <a:p>
            <a:r>
              <a:rPr lang="en-US"/>
              <a:t>This webinar is intended for homeowners, business owners, and others who haven’t submitted applications to the SREC Delaware program in the past.</a:t>
            </a:r>
            <a:br>
              <a:rPr lang="en-US"/>
            </a:br>
            <a:br>
              <a:rPr lang="en-US"/>
            </a:br>
            <a:r>
              <a:rPr lang="en-US"/>
              <a:t>Please note that there are some Program rules that apply only to large systems. Large is defined as anything over 500 kW in size. The average residential system is about 8-10 kW. We have not included the rules for systems above 500 kW in this webinar, as we wanted to focus on information that is relevant for homeowners, small businesses, nonprofits, etc. If you believe you have a system above 500 kW, I recommend watching the recording of yesterday’s webinar so that you are aware of the requirements for large systems.</a:t>
            </a:r>
          </a:p>
        </p:txBody>
      </p:sp>
      <p:sp>
        <p:nvSpPr>
          <p:cNvPr id="4" name="Slide Number Placeholder 3"/>
          <p:cNvSpPr>
            <a:spLocks noGrp="1"/>
          </p:cNvSpPr>
          <p:nvPr>
            <p:ph type="sldNum" sz="quarter" idx="5"/>
          </p:nvPr>
        </p:nvSpPr>
        <p:spPr/>
        <p:txBody>
          <a:bodyPr/>
          <a:lstStyle/>
          <a:p>
            <a:fld id="{24F47056-819C-4751-B9BC-BC60FD95B2D7}" type="slidenum">
              <a:rPr lang="en-US" smtClean="0"/>
              <a:t>1</a:t>
            </a:fld>
            <a:endParaRPr lang="en-US"/>
          </a:p>
        </p:txBody>
      </p:sp>
    </p:spTree>
    <p:extLst>
      <p:ext uri="{BB962C8B-B14F-4D97-AF65-F5344CB8AC3E}">
        <p14:creationId xmlns:p14="http://schemas.microsoft.com/office/powerpoint/2010/main" val="2168718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Procurement Timeline:</a:t>
            </a:r>
            <a:endParaRPr lang="en-US"/>
          </a:p>
          <a:p>
            <a:endParaRPr lang="en-US" b="1"/>
          </a:p>
          <a:p>
            <a:pPr marL="285750" indent="-285750">
              <a:buFont typeface="Arial"/>
              <a:buChar char="•"/>
            </a:pPr>
            <a:r>
              <a:rPr lang="en-US" b="1"/>
              <a:t>Application Period</a:t>
            </a:r>
            <a:r>
              <a:rPr lang="en-US"/>
              <a:t>: Applications will be accepted during a two-week window from November 4th to November 15th, 2024.</a:t>
            </a:r>
          </a:p>
          <a:p>
            <a:pPr marL="285750" indent="-285750">
              <a:buFont typeface="Arial"/>
              <a:buChar char="•"/>
            </a:pPr>
            <a:r>
              <a:rPr lang="en-US" b="1"/>
              <a:t>Results Announcement</a:t>
            </a:r>
            <a:r>
              <a:rPr lang="en-US"/>
              <a:t>: Approximately one month after the application window closes, the procurement results will be announced.</a:t>
            </a:r>
          </a:p>
          <a:p>
            <a:pPr marL="285750" indent="-285750">
              <a:buFont typeface="Arial"/>
              <a:buChar char="•"/>
            </a:pPr>
            <a:r>
              <a:rPr lang="en-US" b="1"/>
              <a:t>Next Steps for Successful Applicants</a:t>
            </a:r>
            <a:r>
              <a:rPr lang="en-US"/>
              <a:t>: Once the results are published, successful applicants will receive detailed instructions on how to manage their contracts.</a:t>
            </a:r>
          </a:p>
          <a:p>
            <a:endParaRPr lang="en-US"/>
          </a:p>
          <a:p>
            <a:r>
              <a:rPr lang="en-US"/>
              <a:t>Please mark these dates and ensure your application is submitted on time to participate in the 2024 procurement process.</a:t>
            </a:r>
            <a:endParaRPr lang="en-US">
              <a:cs typeface="Calibri" panose="020F0502020204030204"/>
            </a:endParaRPr>
          </a:p>
          <a:p>
            <a:endParaRPr lang="en-US">
              <a:cs typeface="Calibri" panose="020F0502020204030204"/>
            </a:endParaRPr>
          </a:p>
          <a:p>
            <a:endParaRPr lang="en-US" sz="1200" i="0" u="none" strike="noStrike" baseline="0">
              <a:latin typeface="Calibri"/>
              <a:cs typeface="Calibri"/>
            </a:endParaRPr>
          </a:p>
          <a:p>
            <a:endParaRPr lang="en-US"/>
          </a:p>
        </p:txBody>
      </p:sp>
      <p:sp>
        <p:nvSpPr>
          <p:cNvPr id="4" name="Slide Number Placeholder 3"/>
          <p:cNvSpPr>
            <a:spLocks noGrp="1"/>
          </p:cNvSpPr>
          <p:nvPr>
            <p:ph type="sldNum" sz="quarter" idx="5"/>
          </p:nvPr>
        </p:nvSpPr>
        <p:spPr/>
        <p:txBody>
          <a:bodyPr/>
          <a:lstStyle/>
          <a:p>
            <a:fld id="{24F47056-819C-4751-B9BC-BC60FD95B2D7}" type="slidenum">
              <a:rPr lang="en-US" smtClean="0"/>
              <a:t>13</a:t>
            </a:fld>
            <a:endParaRPr lang="en-US"/>
          </a:p>
        </p:txBody>
      </p:sp>
    </p:spTree>
    <p:extLst>
      <p:ext uri="{BB962C8B-B14F-4D97-AF65-F5344CB8AC3E}">
        <p14:creationId xmlns:p14="http://schemas.microsoft.com/office/powerpoint/2010/main" val="3590854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2024 procurement consists of four tiers.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Delmarva intends to procure between 11,000 – 25,000 SRECs / year through this procurement.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b="1" dirty="0"/>
              <a:t>Four Tiers of Procurement. Most small scale solar projects will apply for Alpha tier. To provide a brief summary of all the tiers: </a:t>
            </a:r>
            <a:endParaRPr lang="en-US" dirty="0"/>
          </a:p>
          <a:p>
            <a:pPr marL="171450" indent="-171450">
              <a:buFont typeface="Arial"/>
              <a:buChar char="•"/>
              <a:defRPr/>
            </a:pPr>
            <a:r>
              <a:rPr lang="en-US" b="1" dirty="0"/>
              <a:t>Alpha Tier</a:t>
            </a:r>
            <a:r>
              <a:rPr lang="en-US" dirty="0"/>
              <a:t>: Small and medium-scale, customer-owned in-state systems (≤350 kW). </a:t>
            </a:r>
            <a:endParaRPr lang="en-US" dirty="0">
              <a:cs typeface="Calibri"/>
            </a:endParaRPr>
          </a:p>
          <a:p>
            <a:pPr marL="171450" indent="-171450">
              <a:buFont typeface="Arial"/>
              <a:buChar char="•"/>
              <a:defRPr/>
            </a:pPr>
            <a:r>
              <a:rPr lang="en-US" b="1" dirty="0"/>
              <a:t>Beta Tier</a:t>
            </a:r>
            <a:r>
              <a:rPr lang="en-US" dirty="0"/>
              <a:t>: Large-scale in-state systems (&gt;350 kW but ≤2 MW).</a:t>
            </a:r>
            <a:endParaRPr lang="en-US" dirty="0">
              <a:cs typeface="Calibri"/>
            </a:endParaRPr>
          </a:p>
          <a:p>
            <a:pPr marL="171450" indent="-171450">
              <a:buFont typeface="Arial"/>
              <a:buChar char="•"/>
              <a:defRPr/>
            </a:pPr>
            <a:r>
              <a:rPr lang="en-US" b="1" dirty="0"/>
              <a:t>Gamma Tier</a:t>
            </a:r>
            <a:r>
              <a:rPr lang="en-US" dirty="0"/>
              <a:t>: Discretionary purchases from systems up to 5 MW, including out-of-state systems and third-party SREC ownership.</a:t>
            </a:r>
            <a:endParaRPr lang="en-US" dirty="0">
              <a:cs typeface="Calibri"/>
            </a:endParaRPr>
          </a:p>
          <a:p>
            <a:pPr marL="171450" indent="-171450">
              <a:buFont typeface="Arial"/>
              <a:buChar char="•"/>
              <a:defRPr/>
            </a:pPr>
            <a:r>
              <a:rPr lang="en-US" b="1" dirty="0"/>
              <a:t>Delta Tier</a:t>
            </a:r>
            <a:r>
              <a:rPr lang="en-US" dirty="0"/>
              <a:t> (New for 2024): New Large-scale in-state systems (&gt;2 MW).  The Delta Tier is awarded a 5-year contract term.</a:t>
            </a:r>
            <a:endParaRPr lang="en-US" dirty="0">
              <a:cs typeface="Calibri"/>
            </a:endParaRPr>
          </a:p>
          <a:p>
            <a:pPr marL="0" marR="0" lvl="0" indent="0" algn="l" defTabSz="914400">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14</a:t>
            </a:fld>
            <a:endParaRPr lang="en-US"/>
          </a:p>
        </p:txBody>
      </p:sp>
    </p:spTree>
    <p:extLst>
      <p:ext uri="{BB962C8B-B14F-4D97-AF65-F5344CB8AC3E}">
        <p14:creationId xmlns:p14="http://schemas.microsoft.com/office/powerpoint/2010/main" val="1065430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b="1"/>
              <a:t>Bid Price Guidance:</a:t>
            </a:r>
            <a:endParaRPr lang="en-US"/>
          </a:p>
          <a:p>
            <a:endParaRPr lang="en-US" b="1"/>
          </a:p>
          <a:p>
            <a:pPr marL="171450" indent="-171450">
              <a:buFont typeface="Arial"/>
              <a:buChar char="•"/>
            </a:pPr>
            <a:r>
              <a:rPr lang="en-US" b="1"/>
              <a:t>Understanding Your Bid Price</a:t>
            </a:r>
            <a:r>
              <a:rPr lang="en-US"/>
              <a:t>: When submitting a bid, your bid price is the dollar amount per SREC that you are willing to accept as payment.</a:t>
            </a:r>
          </a:p>
          <a:p>
            <a:pPr marL="171450" indent="-171450">
              <a:buFont typeface="Arial"/>
              <a:buChar char="•"/>
            </a:pPr>
            <a:r>
              <a:rPr lang="en-US" b="1"/>
              <a:t>Historical Context</a:t>
            </a:r>
            <a:r>
              <a:rPr lang="en-US"/>
              <a:t>: In 2023, the average accepted bid price was $30.51 per SREC, which can serve as a reference point for this year's bidding.</a:t>
            </a:r>
          </a:p>
          <a:p>
            <a:pPr marL="171450" indent="-171450">
              <a:buFont typeface="Arial"/>
              <a:buChar char="•"/>
            </a:pPr>
            <a:r>
              <a:rPr lang="en-US" b="1"/>
              <a:t>Price Discretion and Rejection</a:t>
            </a:r>
            <a:r>
              <a:rPr lang="en-US"/>
              <a:t>: Delmarva Power retains the right to exercise price discretion and may reject bids that do not meet their criteria. Additionally, any bids exceeding the Alternative Compliance Price of $150 will be automatically rejected.</a:t>
            </a:r>
          </a:p>
          <a:p>
            <a:pPr marL="171450" indent="-171450">
              <a:buFont typeface="Arial"/>
              <a:buChar char="•"/>
            </a:pPr>
            <a:r>
              <a:rPr lang="en-US" b="1"/>
              <a:t>Accessing Past Results</a:t>
            </a:r>
            <a:r>
              <a:rPr lang="en-US"/>
              <a:t>: For more insights on past procurement results, please visit the specific procurement page on our website and scroll down to the 'Results' section.</a:t>
            </a:r>
          </a:p>
          <a:p>
            <a:endParaRPr lang="en-US"/>
          </a:p>
          <a:p>
            <a:r>
              <a:rPr lang="en-US"/>
              <a:t>Keep these factors in mind when determining your bid price to increase your chances of success.</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15</a:t>
            </a:fld>
            <a:endParaRPr lang="en-US"/>
          </a:p>
        </p:txBody>
      </p:sp>
    </p:spTree>
    <p:extLst>
      <p:ext uri="{BB962C8B-B14F-4D97-AF65-F5344CB8AC3E}">
        <p14:creationId xmlns:p14="http://schemas.microsoft.com/office/powerpoint/2010/main" val="2104273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Step-by-Step Bid Review Process:</a:t>
            </a:r>
            <a:endParaRPr lang="en-US"/>
          </a:p>
          <a:p>
            <a:endParaRPr lang="en-US" b="1"/>
          </a:p>
          <a:p>
            <a:pPr marL="171450" indent="-171450">
              <a:buFont typeface="Arial"/>
              <a:buChar char="•"/>
            </a:pPr>
            <a:r>
              <a:rPr lang="en-US" b="1"/>
              <a:t>Bid Review by Program Administrator</a:t>
            </a:r>
            <a:r>
              <a:rPr lang="en-US"/>
              <a:t>: In the first step, the Program Administrator reviews all submitted bids. This includes verifying that the facility address is correct, ensuring the facility is not already enrolled in the SREC Delaware program, and confirming that the SREC commitment is reasonable based on the system size.</a:t>
            </a:r>
            <a:endParaRPr lang="en-US">
              <a:cs typeface="Calibri"/>
            </a:endParaRPr>
          </a:p>
          <a:p>
            <a:pPr marL="171450" indent="-171450">
              <a:buFont typeface="Arial"/>
              <a:buChar char="•"/>
              <a:defRPr/>
            </a:pPr>
            <a:r>
              <a:rPr lang="en-US" b="1"/>
              <a:t>Bid Sorting</a:t>
            </a:r>
            <a:r>
              <a:rPr lang="en-US"/>
              <a:t>: Next, a computer </a:t>
            </a:r>
            <a:r>
              <a:rPr lang="en-US" i="0" u="none" strike="noStrike" baseline="0"/>
              <a:t>sorts </a:t>
            </a:r>
            <a:r>
              <a:rPr lang="en-US"/>
              <a:t>all the </a:t>
            </a:r>
            <a:r>
              <a:rPr lang="en-US" i="0" u="none" strike="noStrike" baseline="0"/>
              <a:t>bids </a:t>
            </a:r>
            <a:r>
              <a:rPr lang="en-US"/>
              <a:t>from lowest </a:t>
            </a:r>
            <a:r>
              <a:rPr lang="en-US" i="0" u="none" strike="noStrike" baseline="0"/>
              <a:t>to </a:t>
            </a:r>
            <a:r>
              <a:rPr lang="en-US"/>
              <a:t>highest within </a:t>
            </a:r>
            <a:r>
              <a:rPr lang="en-US" i="0" u="none" strike="noStrike" baseline="0"/>
              <a:t>each tier</a:t>
            </a:r>
            <a:r>
              <a:rPr lang="en-US"/>
              <a:t>.</a:t>
            </a:r>
            <a:endParaRPr lang="en-US">
              <a:cs typeface="Calibri"/>
            </a:endParaRPr>
          </a:p>
          <a:p>
            <a:pPr marL="171450" indent="-171450">
              <a:buFont typeface="Arial"/>
              <a:buChar char="•"/>
            </a:pPr>
            <a:r>
              <a:rPr lang="en-US" b="1"/>
              <a:t>Contract Awards</a:t>
            </a:r>
            <a:r>
              <a:rPr lang="en-US"/>
              <a:t>: Finally, the lowest </a:t>
            </a:r>
            <a:r>
              <a:rPr lang="en-US" i="0" u="none" strike="noStrike" baseline="0"/>
              <a:t>bids in each tier are awarded contracts</a:t>
            </a:r>
            <a:r>
              <a:rPr lang="en-US"/>
              <a:t>, ensuring that the most cost-effective bids are selected.</a:t>
            </a:r>
            <a:endParaRPr lang="en-US">
              <a:cs typeface="Calibri"/>
            </a:endParaRPr>
          </a:p>
          <a:p>
            <a:pPr marL="0" marR="0" lvl="0" indent="0" algn="l" defTabSz="914400">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16</a:t>
            </a:fld>
            <a:endParaRPr lang="en-US"/>
          </a:p>
        </p:txBody>
      </p:sp>
    </p:spTree>
    <p:extLst>
      <p:ext uri="{BB962C8B-B14F-4D97-AF65-F5344CB8AC3E}">
        <p14:creationId xmlns:p14="http://schemas.microsoft.com/office/powerpoint/2010/main" val="3199454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mn-lt"/>
            </a:endParaRPr>
          </a:p>
          <a:p>
            <a:r>
              <a:rPr lang="en-US" b="1" dirty="0"/>
              <a:t>Handling Bid Ties in the SREC Procurement Process:</a:t>
            </a:r>
            <a:endParaRPr lang="en-US" dirty="0"/>
          </a:p>
          <a:p>
            <a:endParaRPr lang="en-US" b="1"/>
          </a:p>
          <a:p>
            <a:r>
              <a:rPr lang="en-US" dirty="0"/>
              <a:t> A tie can occur when multiple bids at the same price oversubscribe a tier. This means that two or more bids at the same price are competing for the final spot within that tier.</a:t>
            </a:r>
            <a:endParaRPr lang="en-US" dirty="0">
              <a:cs typeface="Calibri"/>
            </a:endParaRPr>
          </a:p>
          <a:p>
            <a:r>
              <a:rPr lang="en-US" dirty="0"/>
              <a:t>To minimize the chance of a tie, bids can be submitted in dollars and cents. Here’s how ties will be managed if they do happen:</a:t>
            </a:r>
            <a:endParaRPr lang="en-US" dirty="0">
              <a:cs typeface="Calibri"/>
            </a:endParaRPr>
          </a:p>
          <a:p>
            <a:endParaRPr lang="en-US"/>
          </a:p>
          <a:p>
            <a:pPr marL="285750" indent="-285750">
              <a:buFont typeface="Arial"/>
              <a:buChar char="•"/>
            </a:pPr>
            <a:r>
              <a:rPr lang="en-US" b="1" dirty="0"/>
              <a:t>Tie Scenario</a:t>
            </a:r>
            <a:r>
              <a:rPr lang="en-US" dirty="0"/>
              <a:t>: If multiple bids at the same price oversubscribe a tier, the following steps are taken:</a:t>
            </a:r>
            <a:endParaRPr lang="en-US" dirty="0">
              <a:cs typeface="Calibri"/>
            </a:endParaRPr>
          </a:p>
          <a:p>
            <a:pPr marL="742950" lvl="1" indent="-285750">
              <a:buFont typeface="Arial"/>
              <a:buChar char="•"/>
            </a:pPr>
            <a:r>
              <a:rPr lang="en-US" dirty="0"/>
              <a:t>Systems that utilize Delaware labor and/or Delaware parts are prioritized and will be selected over those without these bonuses.</a:t>
            </a:r>
            <a:endParaRPr lang="en-US" dirty="0">
              <a:cs typeface="Calibri"/>
            </a:endParaRPr>
          </a:p>
          <a:p>
            <a:pPr marL="742950" lvl="1" indent="-285750">
              <a:buFont typeface="Arial"/>
              <a:buChar char="•"/>
            </a:pPr>
            <a:r>
              <a:rPr lang="en-US" dirty="0"/>
              <a:t>If a tie still exists, the tied systems may be asked to submit revised bids.</a:t>
            </a:r>
            <a:endParaRPr lang="en-US" dirty="0">
              <a:cs typeface="Calibri"/>
            </a:endParaRPr>
          </a:p>
          <a:p>
            <a:pPr marL="285750" indent="-285750">
              <a:buFont typeface="Arial"/>
              <a:buChar char="•"/>
            </a:pPr>
            <a:r>
              <a:rPr lang="en-US" b="1" dirty="0"/>
              <a:t>Next Steps</a:t>
            </a:r>
            <a:r>
              <a:rPr lang="en-US" dirty="0"/>
              <a:t>: If you need to rebid due to a tie, we will reach out to you directly with instructions.</a:t>
            </a:r>
            <a:endParaRPr lang="en-US" dirty="0">
              <a:cs typeface="Calibri"/>
            </a:endParaRPr>
          </a:p>
          <a:p>
            <a:endParaRPr lang="en-US">
              <a:latin typeface="Montserrat"/>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17</a:t>
            </a:fld>
            <a:endParaRPr lang="en-US"/>
          </a:p>
        </p:txBody>
      </p:sp>
    </p:spTree>
    <p:extLst>
      <p:ext uri="{BB962C8B-B14F-4D97-AF65-F5344CB8AC3E}">
        <p14:creationId xmlns:p14="http://schemas.microsoft.com/office/powerpoint/2010/main" val="2080329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Eligibility and Requirements for Project Participation:</a:t>
            </a:r>
            <a:endParaRPr lang="en-US">
              <a:cs typeface="Calibri" panose="020F0502020204030204"/>
            </a:endParaRPr>
          </a:p>
          <a:p>
            <a:pPr>
              <a:defRPr/>
            </a:pPr>
            <a:endParaRPr lang="en-US" b="1">
              <a:cs typeface="Calibri"/>
            </a:endParaRPr>
          </a:p>
          <a:p>
            <a:pPr marL="285750" indent="-285750">
              <a:buFont typeface="Arial"/>
              <a:buChar char="•"/>
              <a:defRPr/>
            </a:pPr>
            <a:r>
              <a:rPr lang="en-US" b="1"/>
              <a:t>Delaware Certification</a:t>
            </a:r>
            <a:r>
              <a:rPr lang="en-US"/>
              <a:t>: All projects </a:t>
            </a:r>
            <a:r>
              <a:rPr lang="en-US" i="0" u="none" strike="noStrike" baseline="0"/>
              <a:t>must </a:t>
            </a:r>
            <a:r>
              <a:rPr lang="en-US"/>
              <a:t>either </a:t>
            </a:r>
            <a:r>
              <a:rPr lang="en-US" i="0" u="none" strike="noStrike" baseline="0"/>
              <a:t>have or be eligible for </a:t>
            </a:r>
            <a:r>
              <a:rPr lang="en-US"/>
              <a:t>Delaware </a:t>
            </a:r>
            <a:r>
              <a:rPr lang="en-US" i="0" u="none" strike="noStrike" baseline="0"/>
              <a:t>certification. </a:t>
            </a:r>
            <a:r>
              <a:rPr lang="en-US"/>
              <a:t>It is the applicant’s responsibility to obtain a Delaware </a:t>
            </a:r>
            <a:r>
              <a:rPr lang="en-US" i="0" u="none" strike="noStrike" baseline="0"/>
              <a:t>certification </a:t>
            </a:r>
            <a:r>
              <a:rPr lang="en-US"/>
              <a:t>number</a:t>
            </a:r>
            <a:r>
              <a:rPr lang="en-US" i="0" u="none" strike="noStrike" baseline="0"/>
              <a:t>. If you have not yet registered with the </a:t>
            </a:r>
            <a:r>
              <a:rPr lang="en-US"/>
              <a:t>Delaware </a:t>
            </a:r>
            <a:r>
              <a:rPr lang="en-US" i="0" u="none" strike="noStrike" baseline="0"/>
              <a:t>Public Service Commission (PSC</a:t>
            </a:r>
            <a:r>
              <a:rPr lang="en-US"/>
              <a:t>) </a:t>
            </a:r>
            <a:r>
              <a:rPr lang="en-US" i="0" u="none" strike="noStrike" baseline="0"/>
              <a:t>and have questions about </a:t>
            </a:r>
            <a:r>
              <a:rPr lang="en-US"/>
              <a:t>the registration </a:t>
            </a:r>
            <a:r>
              <a:rPr lang="en-US" i="0" u="none" strike="noStrike" baseline="0"/>
              <a:t>process, please </a:t>
            </a:r>
            <a:r>
              <a:rPr lang="en-US"/>
              <a:t>refer to </a:t>
            </a:r>
            <a:r>
              <a:rPr lang="en-US" i="0" u="none" strike="noStrike" baseline="0"/>
              <a:t>the FAQ </a:t>
            </a:r>
            <a:r>
              <a:rPr lang="en-US"/>
              <a:t>section </a:t>
            </a:r>
            <a:r>
              <a:rPr lang="en-US" i="0" u="none" strike="noStrike" baseline="0"/>
              <a:t>on our website or contact the DE PSC</a:t>
            </a:r>
            <a:r>
              <a:rPr lang="en-US"/>
              <a:t> directly</a:t>
            </a:r>
            <a:r>
              <a:rPr lang="en-US" i="0" u="none" strike="noStrike" baseline="0"/>
              <a:t>.</a:t>
            </a:r>
            <a:endParaRPr lang="en-US">
              <a:cs typeface="Calibri"/>
            </a:endParaRPr>
          </a:p>
          <a:p>
            <a:pPr marL="285750" indent="-285750">
              <a:buFont typeface="Arial"/>
              <a:buChar char="•"/>
            </a:pPr>
            <a:r>
              <a:rPr lang="en-US" b="1"/>
              <a:t>Certification and Bidding</a:t>
            </a:r>
            <a:r>
              <a:rPr lang="en-US"/>
              <a:t>: You do not need a Delaware certification number to submit a bid. However, if your bid is successful, you must provide your certification number before you can finalize your system and begin receiving payments.</a:t>
            </a:r>
            <a:endParaRPr lang="en-US">
              <a:cs typeface="Calibri"/>
            </a:endParaRPr>
          </a:p>
          <a:p>
            <a:pPr marL="285750" indent="-285750">
              <a:buFont typeface="Arial"/>
              <a:buChar char="•"/>
              <a:defRPr/>
            </a:pPr>
            <a:r>
              <a:rPr lang="en-US" b="1"/>
              <a:t>Project Operation Timeline</a:t>
            </a:r>
            <a:r>
              <a:rPr lang="en-US"/>
              <a:t>: All projects </a:t>
            </a:r>
            <a:r>
              <a:rPr lang="en-US" i="0" u="none" strike="noStrike" baseline="0"/>
              <a:t>must be operational within 12 months of </a:t>
            </a:r>
            <a:r>
              <a:rPr lang="en-US"/>
              <a:t>the </a:t>
            </a:r>
            <a:r>
              <a:rPr lang="en-US" i="0" u="none" strike="noStrike" baseline="0"/>
              <a:t>contract award date.</a:t>
            </a:r>
            <a:endParaRPr lang="en-US">
              <a:cs typeface="Calibri"/>
            </a:endParaRPr>
          </a:p>
          <a:p>
            <a:pPr marL="285750" indent="-285750">
              <a:buFont typeface="Arial"/>
              <a:buChar char="•"/>
            </a:pPr>
            <a:r>
              <a:rPr lang="en-US" b="1"/>
              <a:t>Metering Requirements</a:t>
            </a:r>
            <a:r>
              <a:rPr lang="en-US"/>
              <a:t>: A revenue-grade meter or inverter is required to track production. </a:t>
            </a:r>
            <a:r>
              <a:rPr lang="en-US" i="0" u="none" strike="noStrike" baseline="0"/>
              <a:t>Projects under 500 kW must have </a:t>
            </a:r>
            <a:r>
              <a:rPr lang="en-US"/>
              <a:t>revenue-grade </a:t>
            </a:r>
            <a:r>
              <a:rPr lang="en-US" i="0" u="none" strike="noStrike" baseline="0"/>
              <a:t>meters or </a:t>
            </a:r>
            <a:r>
              <a:rPr lang="en-US"/>
              <a:t>revenue-grade </a:t>
            </a:r>
            <a:r>
              <a:rPr lang="en-US" i="0" u="none" strike="noStrike" baseline="0"/>
              <a:t>online monitoring. </a:t>
            </a:r>
            <a:r>
              <a:rPr lang="en-US"/>
              <a:t>Most new meters meet the revenue-grade requirement, but please contact us if you have any questions about whether your meter or inverter qualifies.</a:t>
            </a:r>
            <a:endParaRPr lang="en-US">
              <a:cs typeface="Calibri"/>
            </a:endParaRPr>
          </a:p>
          <a:p>
            <a:endParaRPr lang="en-US">
              <a:latin typeface="Montserrat"/>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19</a:t>
            </a:fld>
            <a:endParaRPr lang="en-US"/>
          </a:p>
        </p:txBody>
      </p:sp>
    </p:spTree>
    <p:extLst>
      <p:ext uri="{BB962C8B-B14F-4D97-AF65-F5344CB8AC3E}">
        <p14:creationId xmlns:p14="http://schemas.microsoft.com/office/powerpoint/2010/main" val="2594806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Aggregation Requirements for Multiple Facilities:</a:t>
            </a:r>
            <a:endParaRPr lang="en-US">
              <a:cs typeface="Calibri" panose="020F0502020204030204"/>
            </a:endParaRPr>
          </a:p>
          <a:p>
            <a:endParaRPr lang="en-US" b="1"/>
          </a:p>
          <a:p>
            <a:r>
              <a:rPr lang="en-US"/>
              <a:t>Applicants must aggregate their facilities under one contract if they:</a:t>
            </a:r>
            <a:endParaRPr lang="en-US">
              <a:cs typeface="Calibri" panose="020F0502020204030204"/>
            </a:endParaRPr>
          </a:p>
          <a:p>
            <a:pPr marL="571500" lvl="1">
              <a:buFont typeface="Courier New"/>
              <a:buChar char="o"/>
            </a:pPr>
            <a:r>
              <a:rPr lang="en-US"/>
              <a:t>Are located on the same parcel of land, OR</a:t>
            </a:r>
            <a:endParaRPr lang="en-US">
              <a:cs typeface="Calibri" panose="020F0502020204030204"/>
            </a:endParaRPr>
          </a:p>
          <a:p>
            <a:pPr marL="571500" lvl="1">
              <a:buFont typeface="Courier New"/>
              <a:buChar char="o"/>
            </a:pPr>
            <a:r>
              <a:rPr lang="en-US"/>
              <a:t>Share a utility interconnection point.</a:t>
            </a:r>
            <a:endParaRPr lang="en-US">
              <a:cs typeface="Calibri" panose="020F0502020204030204"/>
            </a:endParaRPr>
          </a:p>
          <a:p>
            <a:endParaRPr lang="en-US"/>
          </a:p>
          <a:p>
            <a:r>
              <a:rPr lang="en-US"/>
              <a:t>Exceptions may apply for partial fills from previous procurements.</a:t>
            </a:r>
            <a:endParaRPr lang="en-US">
              <a:cs typeface="Calibri" panose="020F0502020204030204"/>
            </a:endParaRPr>
          </a:p>
          <a:p>
            <a:endParaRPr lang="en-US" b="1"/>
          </a:p>
          <a:p>
            <a:r>
              <a:rPr lang="en-US" b="1"/>
              <a:t>Example Scenario</a:t>
            </a:r>
            <a:r>
              <a:rPr lang="en-US"/>
              <a:t>: Consider an office complex with multiple buildings, each having its own solar facility. In this case, all the facilities would need to be aggregated into a single bid. Afterward, you would contact our customer service team, and we will make adjustments to ensure that each facility owner receives the correct number of SRECs from the shared contract.</a:t>
            </a:r>
            <a:endParaRPr lang="en-US">
              <a:cs typeface="Calibri" panose="020F0502020204030204"/>
            </a:endParaRPr>
          </a:p>
          <a:p>
            <a:endParaRPr lang="en-US"/>
          </a:p>
          <a:p>
            <a:r>
              <a:rPr lang="en-US"/>
              <a:t>If you have any questions about aggregation, please reach out to our team for assistance.</a:t>
            </a:r>
            <a:endParaRPr lang="en-US">
              <a:cs typeface="Calibri" panose="020F0502020204030204"/>
            </a:endParaRPr>
          </a:p>
          <a:p>
            <a:pPr marL="171450" indent="-171450">
              <a:lnSpc>
                <a:spcPct val="90000"/>
              </a:lnSpc>
              <a:spcBef>
                <a:spcPts val="1000"/>
              </a:spcBef>
              <a:buFont typeface="Arial"/>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20</a:t>
            </a:fld>
            <a:endParaRPr lang="en-US"/>
          </a:p>
        </p:txBody>
      </p:sp>
    </p:spTree>
    <p:extLst>
      <p:ext uri="{BB962C8B-B14F-4D97-AF65-F5344CB8AC3E}">
        <p14:creationId xmlns:p14="http://schemas.microsoft.com/office/powerpoint/2010/main" val="3116548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Bid Deposit Requirements for Systems Without Delaware Certification:</a:t>
            </a:r>
            <a:endParaRPr lang="en-US"/>
          </a:p>
          <a:p>
            <a:endParaRPr lang="en-US" b="1"/>
          </a:p>
          <a:p>
            <a:pPr marL="171450" indent="-171450">
              <a:buFont typeface="Arial"/>
              <a:buChar char="•"/>
            </a:pPr>
            <a:r>
              <a:rPr lang="en-US" b="1"/>
              <a:t>Bid Deposit Amount</a:t>
            </a:r>
            <a:r>
              <a:rPr lang="en-US"/>
              <a:t>: If your system does not yet have a Delaware certification, a bid deposit is required at the time of application. The deposit is calculated as $100 per kW of nameplate capacity, rounded using standard rounding rules.</a:t>
            </a:r>
            <a:endParaRPr lang="en-US">
              <a:cs typeface="Calibri"/>
            </a:endParaRPr>
          </a:p>
          <a:p>
            <a:pPr marL="628650" lvl="1" indent="-171450">
              <a:buFont typeface="Arial"/>
              <a:buChar char="•"/>
            </a:pPr>
            <a:r>
              <a:rPr lang="en-US" b="1"/>
              <a:t>Example</a:t>
            </a:r>
            <a:r>
              <a:rPr lang="en-US"/>
              <a:t>: For an 8.7 kW system, the bid deposit would be $900.</a:t>
            </a:r>
            <a:endParaRPr lang="en-US">
              <a:cs typeface="Calibri"/>
            </a:endParaRPr>
          </a:p>
          <a:p>
            <a:pPr marL="171450" indent="-171450">
              <a:buFont typeface="Arial"/>
              <a:buChar char="•"/>
            </a:pPr>
            <a:r>
              <a:rPr lang="en-US" b="1"/>
              <a:t>Refund Policy</a:t>
            </a:r>
            <a:r>
              <a:rPr lang="en-US"/>
              <a:t>: The bid deposit will be returned if your application is not successful or once your facility provides a Delaware certification number.</a:t>
            </a:r>
            <a:endParaRPr lang="en-US">
              <a:cs typeface="Calibri"/>
            </a:endParaRPr>
          </a:p>
          <a:p>
            <a:pPr marL="171450" indent="-171450">
              <a:buFont typeface="Arial"/>
              <a:buChar char="•"/>
            </a:pPr>
            <a:r>
              <a:rPr lang="en-US" b="1"/>
              <a:t>Forfeiture</a:t>
            </a:r>
            <a:r>
              <a:rPr lang="en-US"/>
              <a:t>: The bid deposit will be forfeited if your application is successful but you do not follow through with the contract.</a:t>
            </a:r>
            <a:endParaRPr lang="en-US">
              <a:cs typeface="Calibri"/>
            </a:endParaRPr>
          </a:p>
          <a:p>
            <a:endParaRPr lang="en-US"/>
          </a:p>
          <a:p>
            <a:r>
              <a:rPr lang="en-US"/>
              <a:t>If you do not have a Delaware certification number when submitting your application, ensure that you include the required bid deposit to proceed.</a:t>
            </a:r>
            <a:endParaRPr lang="en-US">
              <a:cs typeface="Calibri"/>
            </a:endParaRPr>
          </a:p>
          <a:p>
            <a:pPr>
              <a:lnSpc>
                <a:spcPct val="90000"/>
              </a:lnSpc>
              <a:spcBef>
                <a:spcPts val="1000"/>
              </a:spcBef>
              <a:buFont typeface="Arial"/>
            </a:pPr>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21</a:t>
            </a:fld>
            <a:endParaRPr lang="en-US"/>
          </a:p>
        </p:txBody>
      </p:sp>
    </p:spTree>
    <p:extLst>
      <p:ext uri="{BB962C8B-B14F-4D97-AF65-F5344CB8AC3E}">
        <p14:creationId xmlns:p14="http://schemas.microsoft.com/office/powerpoint/2010/main" val="2502282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 will move on to an application example. </a:t>
            </a:r>
          </a:p>
        </p:txBody>
      </p:sp>
      <p:sp>
        <p:nvSpPr>
          <p:cNvPr id="4" name="Slide Number Placeholder 3"/>
          <p:cNvSpPr>
            <a:spLocks noGrp="1"/>
          </p:cNvSpPr>
          <p:nvPr>
            <p:ph type="sldNum" sz="quarter" idx="5"/>
          </p:nvPr>
        </p:nvSpPr>
        <p:spPr/>
        <p:txBody>
          <a:bodyPr/>
          <a:lstStyle/>
          <a:p>
            <a:fld id="{24F47056-819C-4751-B9BC-BC60FD95B2D7}" type="slidenum">
              <a:rPr lang="en-US" smtClean="0"/>
              <a:t>22</a:t>
            </a:fld>
            <a:endParaRPr lang="en-US"/>
          </a:p>
        </p:txBody>
      </p:sp>
    </p:spTree>
    <p:extLst>
      <p:ext uri="{BB962C8B-B14F-4D97-AF65-F5344CB8AC3E}">
        <p14:creationId xmlns:p14="http://schemas.microsoft.com/office/powerpoint/2010/main" val="4272057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Application Window and Submission Details:</a:t>
            </a:r>
            <a:endParaRPr lang="en-US"/>
          </a:p>
          <a:p>
            <a:endParaRPr lang="en-US" b="1"/>
          </a:p>
          <a:p>
            <a:pPr marL="171450" indent="-171450">
              <a:buFont typeface="Arial"/>
              <a:buChar char="•"/>
            </a:pPr>
            <a:r>
              <a:rPr lang="en-US" b="1"/>
              <a:t>Application Period</a:t>
            </a:r>
            <a:r>
              <a:rPr lang="en-US"/>
              <a:t>: The application window opens on Monday, November 4th at 9:00 am and closes on Friday, November 15th at 5:00 pm.</a:t>
            </a:r>
          </a:p>
          <a:p>
            <a:pPr marL="171450" indent="-171450">
              <a:buFont typeface="Arial"/>
              <a:buChar char="•"/>
            </a:pPr>
            <a:r>
              <a:rPr lang="en-US" b="1"/>
              <a:t>Submission Process</a:t>
            </a:r>
            <a:r>
              <a:rPr lang="en-US"/>
              <a:t>: All applications must be submitted online. Each facility is allowed one application.</a:t>
            </a:r>
          </a:p>
          <a:p>
            <a:pPr marL="171450" indent="-171450">
              <a:buFont typeface="Arial"/>
              <a:buChar char="•"/>
            </a:pPr>
            <a:r>
              <a:rPr lang="en-US" b="1"/>
              <a:t>Save and Return</a:t>
            </a:r>
            <a:r>
              <a:rPr lang="en-US"/>
              <a:t>: Applications can be saved and completed at a later time before final submission.</a:t>
            </a:r>
            <a:endParaRPr lang="en-US">
              <a:cs typeface="Calibri"/>
            </a:endParaRPr>
          </a:p>
          <a:p>
            <a:pPr marL="171450" indent="-171450">
              <a:buFont typeface="Arial"/>
              <a:buChar char="•"/>
            </a:pPr>
            <a:r>
              <a:rPr lang="en-US" b="1"/>
              <a:t>Who Can Submit</a:t>
            </a:r>
            <a:r>
              <a:rPr lang="en-US"/>
              <a:t>: Applications can be submitted by either the facility owner or a designated owner representative.</a:t>
            </a:r>
            <a:endParaRPr lang="en-US">
              <a:cs typeface="Calibri"/>
            </a:endParaRPr>
          </a:p>
          <a:p>
            <a:endParaRPr lang="en-US"/>
          </a:p>
          <a:p>
            <a:r>
              <a:rPr lang="en-US"/>
              <a:t>Ensure your application is completed and submitted within the specified timeframe.</a:t>
            </a:r>
            <a:endParaRPr lang="en-US">
              <a:cs typeface="Calibri"/>
            </a:endParaRPr>
          </a:p>
          <a:p>
            <a:pPr>
              <a:lnSpc>
                <a:spcPct val="90000"/>
              </a:lnSpc>
              <a:spcBef>
                <a:spcPts val="1000"/>
              </a:spcBef>
              <a:buFont typeface="Arial"/>
            </a:pPr>
            <a:endParaRPr lang="en-US">
              <a:cs typeface="Calibri"/>
            </a:endParaRPr>
          </a:p>
          <a:p>
            <a:endParaRPr lang="en-US"/>
          </a:p>
        </p:txBody>
      </p:sp>
      <p:sp>
        <p:nvSpPr>
          <p:cNvPr id="4" name="Slide Number Placeholder 3"/>
          <p:cNvSpPr>
            <a:spLocks noGrp="1"/>
          </p:cNvSpPr>
          <p:nvPr>
            <p:ph type="sldNum" sz="quarter" idx="5"/>
          </p:nvPr>
        </p:nvSpPr>
        <p:spPr/>
        <p:txBody>
          <a:bodyPr/>
          <a:lstStyle/>
          <a:p>
            <a:fld id="{24F47056-819C-4751-B9BC-BC60FD95B2D7}" type="slidenum">
              <a:rPr lang="en-US" smtClean="0"/>
              <a:t>23</a:t>
            </a:fld>
            <a:endParaRPr lang="en-US"/>
          </a:p>
        </p:txBody>
      </p:sp>
    </p:spTree>
    <p:extLst>
      <p:ext uri="{BB962C8B-B14F-4D97-AF65-F5344CB8AC3E}">
        <p14:creationId xmlns:p14="http://schemas.microsoft.com/office/powerpoint/2010/main" val="1248427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Webinar Information and Agenda:</a:t>
            </a:r>
            <a:endParaRPr lang="en-US"/>
          </a:p>
          <a:p>
            <a:endParaRPr lang="en-US" b="1"/>
          </a:p>
          <a:p>
            <a:pPr marL="171450" indent="-171450">
              <a:buFont typeface="Arial"/>
              <a:buChar char="•"/>
            </a:pPr>
            <a:r>
              <a:rPr lang="en-US" b="1"/>
              <a:t>Recording Availability</a:t>
            </a:r>
            <a:r>
              <a:rPr lang="en-US"/>
              <a:t>: This webinar will be recorded and posted on our website under the 2024 Procurement page.</a:t>
            </a:r>
          </a:p>
          <a:p>
            <a:pPr marL="171450" indent="-171450">
              <a:buFont typeface="Arial"/>
              <a:buChar char="•"/>
              <a:defRPr/>
            </a:pPr>
            <a:r>
              <a:rPr lang="en-US" b="1"/>
              <a:t>Attendance Guidance</a:t>
            </a:r>
            <a:r>
              <a:rPr lang="en-US"/>
              <a:t>: If you already have an SREC Delaware contract and are currently receiving payments through the program, attendance is not required unless you have installed additional panels since your application was accepted. The information presented today does not apply to existing contracts.</a:t>
            </a:r>
          </a:p>
          <a:p>
            <a:pPr>
              <a:defRPr/>
            </a:pPr>
            <a:endParaRPr lang="en-US" b="1"/>
          </a:p>
          <a:p>
            <a:pPr>
              <a:defRPr/>
            </a:pPr>
            <a:r>
              <a:rPr lang="en-US" b="1"/>
              <a:t>Webinar Overview</a:t>
            </a:r>
            <a:r>
              <a:rPr lang="en-US"/>
              <a:t>:</a:t>
            </a:r>
            <a:endParaRPr lang="en-US">
              <a:cs typeface="Calibri"/>
            </a:endParaRPr>
          </a:p>
          <a:p>
            <a:pPr>
              <a:defRPr/>
            </a:pPr>
            <a:endParaRPr lang="en-US"/>
          </a:p>
          <a:p>
            <a:pPr marL="171450" indent="-171450">
              <a:buFont typeface="Arial"/>
              <a:buChar char="•"/>
              <a:defRPr/>
            </a:pPr>
            <a:r>
              <a:rPr lang="en-US"/>
              <a:t>SREC Delaware is a program that allows you to sell the Solar Renewable Energy Credits (SRECs) generated by your system.</a:t>
            </a:r>
            <a:endParaRPr lang="en-US">
              <a:cs typeface="Calibri" panose="020F0502020204030204"/>
            </a:endParaRPr>
          </a:p>
          <a:p>
            <a:pPr marL="171450" indent="-171450">
              <a:buFont typeface="Arial"/>
              <a:buChar char="•"/>
              <a:defRPr/>
            </a:pPr>
            <a:r>
              <a:rPr lang="en-US" b="1"/>
              <a:t>Agenda</a:t>
            </a:r>
            <a:r>
              <a:rPr lang="en-US"/>
              <a:t>:</a:t>
            </a:r>
          </a:p>
          <a:p>
            <a:pPr marL="628650" lvl="1" indent="-171450">
              <a:buFont typeface="Arial"/>
              <a:buChar char="•"/>
              <a:defRPr/>
            </a:pPr>
            <a:r>
              <a:rPr lang="en-US"/>
              <a:t>We will start with an overview of SRECs.</a:t>
            </a:r>
          </a:p>
          <a:p>
            <a:pPr marL="628650" lvl="1" indent="-171450">
              <a:buFont typeface="Arial"/>
              <a:buChar char="•"/>
              <a:defRPr/>
            </a:pPr>
            <a:r>
              <a:rPr lang="en-US"/>
              <a:t>Next, we will review the SREC Delaware Program and the 2024 procurement process specifically.</a:t>
            </a:r>
          </a:p>
          <a:p>
            <a:pPr marL="628650" lvl="1" indent="-171450">
              <a:buFont typeface="Arial"/>
              <a:buChar char="•"/>
              <a:defRPr/>
            </a:pPr>
            <a:r>
              <a:rPr lang="en-US"/>
              <a:t>We will then cover Program Requirements and walk through an application example.</a:t>
            </a:r>
            <a:endParaRPr lang="en-US">
              <a:cs typeface="Calibri"/>
            </a:endParaRPr>
          </a:p>
          <a:p>
            <a:pPr marL="628650" lvl="1" indent="-171450">
              <a:buFont typeface="Arial"/>
              <a:buChar char="•"/>
              <a:defRPr/>
            </a:pPr>
            <a:r>
              <a:rPr lang="en-US"/>
              <a:t>We will conclude with a Q&amp;A session. Feel free to submit your questions at any time, but we will address them at the end of the webinar.</a:t>
            </a:r>
            <a:endParaRPr lang="en-US">
              <a:cs typeface="Calibri"/>
            </a:endParaRPr>
          </a:p>
          <a:p>
            <a:pPr marL="0" marR="0" lvl="0" indent="0" algn="l" defTabSz="914400">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2</a:t>
            </a:fld>
            <a:endParaRPr lang="en-US"/>
          </a:p>
        </p:txBody>
      </p:sp>
    </p:spTree>
    <p:extLst>
      <p:ext uri="{BB962C8B-B14F-4D97-AF65-F5344CB8AC3E}">
        <p14:creationId xmlns:p14="http://schemas.microsoft.com/office/powerpoint/2010/main" val="2091169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step is to sign up on our website. Go to SRECDelaware.com and click sign up. </a:t>
            </a:r>
          </a:p>
        </p:txBody>
      </p:sp>
      <p:sp>
        <p:nvSpPr>
          <p:cNvPr id="4" name="Slide Number Placeholder 3"/>
          <p:cNvSpPr>
            <a:spLocks noGrp="1"/>
          </p:cNvSpPr>
          <p:nvPr>
            <p:ph type="sldNum" sz="quarter" idx="5"/>
          </p:nvPr>
        </p:nvSpPr>
        <p:spPr/>
        <p:txBody>
          <a:bodyPr/>
          <a:lstStyle/>
          <a:p>
            <a:fld id="{24F47056-819C-4751-B9BC-BC60FD95B2D7}" type="slidenum">
              <a:rPr lang="en-US" smtClean="0"/>
              <a:t>24</a:t>
            </a:fld>
            <a:endParaRPr lang="en-US"/>
          </a:p>
        </p:txBody>
      </p:sp>
    </p:spTree>
    <p:extLst>
      <p:ext uri="{BB962C8B-B14F-4D97-AF65-F5344CB8AC3E}">
        <p14:creationId xmlns:p14="http://schemas.microsoft.com/office/powerpoint/2010/main" val="1160211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Fill in your contact details, create a password, click “Create Account.”</a:t>
            </a:r>
          </a:p>
        </p:txBody>
      </p:sp>
      <p:sp>
        <p:nvSpPr>
          <p:cNvPr id="4" name="Slide Number Placeholder 3"/>
          <p:cNvSpPr>
            <a:spLocks noGrp="1"/>
          </p:cNvSpPr>
          <p:nvPr>
            <p:ph type="sldNum" sz="quarter" idx="5"/>
          </p:nvPr>
        </p:nvSpPr>
        <p:spPr/>
        <p:txBody>
          <a:bodyPr/>
          <a:lstStyle/>
          <a:p>
            <a:fld id="{24F47056-819C-4751-B9BC-BC60FD95B2D7}" type="slidenum">
              <a:rPr lang="en-US" smtClean="0"/>
              <a:t>25</a:t>
            </a:fld>
            <a:endParaRPr lang="en-US"/>
          </a:p>
        </p:txBody>
      </p:sp>
    </p:spTree>
    <p:extLst>
      <p:ext uri="{BB962C8B-B14F-4D97-AF65-F5344CB8AC3E}">
        <p14:creationId xmlns:p14="http://schemas.microsoft.com/office/powerpoint/2010/main" val="1606500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are logged into the portal – click new application to start a new application.</a:t>
            </a:r>
          </a:p>
        </p:txBody>
      </p:sp>
      <p:sp>
        <p:nvSpPr>
          <p:cNvPr id="4" name="Slide Number Placeholder 3"/>
          <p:cNvSpPr>
            <a:spLocks noGrp="1"/>
          </p:cNvSpPr>
          <p:nvPr>
            <p:ph type="sldNum" sz="quarter" idx="5"/>
          </p:nvPr>
        </p:nvSpPr>
        <p:spPr/>
        <p:txBody>
          <a:bodyPr/>
          <a:lstStyle/>
          <a:p>
            <a:fld id="{24F47056-819C-4751-B9BC-BC60FD95B2D7}" type="slidenum">
              <a:rPr lang="en-US" smtClean="0"/>
              <a:t>26</a:t>
            </a:fld>
            <a:endParaRPr lang="en-US"/>
          </a:p>
        </p:txBody>
      </p:sp>
    </p:spTree>
    <p:extLst>
      <p:ext uri="{BB962C8B-B14F-4D97-AF65-F5344CB8AC3E}">
        <p14:creationId xmlns:p14="http://schemas.microsoft.com/office/powerpoint/2010/main" val="2153573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Resubmitting Bids for Previously Unaccepted Facilities:</a:t>
            </a:r>
            <a:endParaRPr lang="en-US"/>
          </a:p>
          <a:p>
            <a:pPr>
              <a:defRPr/>
            </a:pPr>
            <a:r>
              <a:rPr lang="en-US"/>
              <a:t>If your facility was not accepted in a previous procurement, you can submit a new bid.</a:t>
            </a:r>
          </a:p>
          <a:p>
            <a:pPr marL="285750" indent="-285750">
              <a:buFont typeface="Arial"/>
              <a:buChar char="•"/>
              <a:defRPr/>
            </a:pPr>
            <a:r>
              <a:rPr lang="en-US" b="1"/>
              <a:t>How to Resubmit</a:t>
            </a:r>
            <a:r>
              <a:rPr lang="en-US"/>
              <a:t>: Log in to your existing account, where you can submit a new bid without needing to re-enter all your facility details.</a:t>
            </a:r>
          </a:p>
          <a:p>
            <a:pPr marL="285750" indent="-285750">
              <a:buFont typeface="Arial"/>
              <a:buChar char="•"/>
            </a:pPr>
            <a:r>
              <a:rPr lang="en-US" b="1"/>
              <a:t>Third-Party Submissions</a:t>
            </a:r>
            <a:r>
              <a:rPr lang="en-US"/>
              <a:t>: If a third party submitted an application on your behalf previously, contact us, and we can transfer that past application to your account, allowing you to manage and resubmit the bid directly.</a:t>
            </a:r>
          </a:p>
          <a:p>
            <a:r>
              <a:rPr lang="en-US"/>
              <a:t>If you have any questions or need assistance, please reach out to our support team.</a:t>
            </a:r>
          </a:p>
          <a:p>
            <a:endParaRPr lang="en-US">
              <a:latin typeface="Montserrat"/>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27</a:t>
            </a:fld>
            <a:endParaRPr lang="en-US"/>
          </a:p>
        </p:txBody>
      </p:sp>
    </p:spTree>
    <p:extLst>
      <p:ext uri="{BB962C8B-B14F-4D97-AF65-F5344CB8AC3E}">
        <p14:creationId xmlns:p14="http://schemas.microsoft.com/office/powerpoint/2010/main" val="263634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Application Checklist and Step 1 Overview:</a:t>
            </a:r>
            <a:endParaRPr lang="en-US"/>
          </a:p>
          <a:p>
            <a:pPr>
              <a:defRPr/>
            </a:pPr>
            <a:r>
              <a:rPr lang="en-US"/>
              <a:t>We are currently creating an application checklist—a document that will outline all the required information needed for the application process. This checklist will be posted on the 2024 Procurement page, eliminating the need to rely on screenshots to prepare for the application window.</a:t>
            </a:r>
          </a:p>
          <a:p>
            <a:pPr>
              <a:defRPr/>
            </a:pPr>
            <a:endParaRPr lang="en-US" b="1"/>
          </a:p>
          <a:p>
            <a:pPr>
              <a:defRPr/>
            </a:pPr>
            <a:r>
              <a:rPr lang="en-US" b="1"/>
              <a:t>Step 1: Facility Information</a:t>
            </a:r>
            <a:endParaRPr lang="en-US">
              <a:cs typeface="Calibri"/>
            </a:endParaRPr>
          </a:p>
          <a:p>
            <a:pPr>
              <a:defRPr/>
            </a:pPr>
            <a:r>
              <a:rPr lang="en-US"/>
              <a:t>Step 1 of the application gathers key details about your facility, including:</a:t>
            </a:r>
            <a:endParaRPr lang="en-US">
              <a:cs typeface="Calibri"/>
            </a:endParaRPr>
          </a:p>
          <a:p>
            <a:pPr marL="171450" indent="-171450">
              <a:buFont typeface="Arial"/>
              <a:buChar char="•"/>
              <a:defRPr/>
            </a:pPr>
            <a:r>
              <a:rPr lang="en-US"/>
              <a:t>Location information</a:t>
            </a:r>
            <a:endParaRPr lang="en-US">
              <a:cs typeface="Calibri"/>
            </a:endParaRPr>
          </a:p>
          <a:p>
            <a:pPr marL="171450" indent="-171450">
              <a:buFont typeface="Arial"/>
              <a:buChar char="•"/>
              <a:defRPr/>
            </a:pPr>
            <a:r>
              <a:rPr lang="en-US"/>
              <a:t>Details about the solar array or arrays</a:t>
            </a:r>
            <a:endParaRPr lang="en-US">
              <a:cs typeface="Calibri"/>
            </a:endParaRPr>
          </a:p>
          <a:p>
            <a:pPr marL="171450" indent="-171450">
              <a:buFont typeface="Arial"/>
              <a:buChar char="•"/>
              <a:defRPr/>
            </a:pPr>
            <a:r>
              <a:rPr lang="en-US"/>
              <a:t>Ownership information</a:t>
            </a:r>
            <a:endParaRPr lang="en-US">
              <a:cs typeface="Calibri"/>
            </a:endParaRPr>
          </a:p>
          <a:p>
            <a:pPr>
              <a:defRPr/>
            </a:pPr>
            <a:endParaRPr lang="en-US"/>
          </a:p>
          <a:p>
            <a:pPr>
              <a:defRPr/>
            </a:pPr>
            <a:r>
              <a:rPr lang="en-US"/>
              <a:t>This information will determine the tier in which you will be placed for bidding. It is crucial that the information you enter in Step 1 matches the records with the Delaware Public Service Commission (PSC).</a:t>
            </a:r>
            <a:endParaRPr lang="en-US">
              <a:cs typeface="Calibri"/>
            </a:endParaRPr>
          </a:p>
          <a:p>
            <a:pPr marL="0" marR="0" lvl="0" indent="0" algn="l" defTabSz="914400">
              <a:lnSpc>
                <a:spcPct val="100000"/>
              </a:lnSpc>
              <a:spcBef>
                <a:spcPts val="0"/>
              </a:spcBef>
              <a:spcAft>
                <a:spcPts val="0"/>
              </a:spcAft>
              <a:buClrTx/>
              <a:buSzTx/>
              <a:buFontTx/>
              <a:buNone/>
              <a:tabLst/>
              <a:defRPr/>
            </a:pPr>
            <a:endParaRPr lang="en-US">
              <a:cs typeface="Calibri"/>
            </a:endParaRPr>
          </a:p>
          <a:p>
            <a:endParaRPr lang="en-US"/>
          </a:p>
        </p:txBody>
      </p:sp>
      <p:sp>
        <p:nvSpPr>
          <p:cNvPr id="4" name="Slide Number Placeholder 3"/>
          <p:cNvSpPr>
            <a:spLocks noGrp="1"/>
          </p:cNvSpPr>
          <p:nvPr>
            <p:ph type="sldNum" sz="quarter" idx="5"/>
          </p:nvPr>
        </p:nvSpPr>
        <p:spPr/>
        <p:txBody>
          <a:bodyPr/>
          <a:lstStyle/>
          <a:p>
            <a:fld id="{24F47056-819C-4751-B9BC-BC60FD95B2D7}" type="slidenum">
              <a:rPr lang="en-US" smtClean="0"/>
              <a:t>28</a:t>
            </a:fld>
            <a:endParaRPr lang="en-US"/>
          </a:p>
        </p:txBody>
      </p:sp>
    </p:spTree>
    <p:extLst>
      <p:ext uri="{BB962C8B-B14F-4D97-AF65-F5344CB8AC3E}">
        <p14:creationId xmlns:p14="http://schemas.microsoft.com/office/powerpoint/2010/main" val="239487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Owner Contact Information:</a:t>
            </a:r>
            <a:endParaRPr lang="en-US"/>
          </a:p>
          <a:p>
            <a:endParaRPr lang="en-US" b="1"/>
          </a:p>
          <a:p>
            <a:r>
              <a:rPr lang="en-US"/>
              <a:t>When entering contact information on the application, make sure to provide details for the SREC owner, not the system owner.</a:t>
            </a:r>
            <a:endParaRPr lang="en-US">
              <a:cs typeface="Calibri"/>
            </a:endParaRPr>
          </a:p>
          <a:p>
            <a:r>
              <a:rPr lang="en-US"/>
              <a:t>If the system owner, property owner, and SREC owner are different parties, you must enter the contact information for the SREC owner in this section.</a:t>
            </a:r>
            <a:endParaRPr lang="en-US">
              <a:cs typeface="Calibri"/>
            </a:endParaRPr>
          </a:p>
          <a:p>
            <a:r>
              <a:rPr lang="en-US"/>
              <a:t>This ensures that all communications and payments are directed correctly to the owner of the SRECs.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29</a:t>
            </a:fld>
            <a:endParaRPr lang="en-US"/>
          </a:p>
        </p:txBody>
      </p:sp>
    </p:spTree>
    <p:extLst>
      <p:ext uri="{BB962C8B-B14F-4D97-AF65-F5344CB8AC3E}">
        <p14:creationId xmlns:p14="http://schemas.microsoft.com/office/powerpoint/2010/main" val="2029429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Using an Owner Representative:</a:t>
            </a:r>
            <a:endParaRPr lang="en-US"/>
          </a:p>
          <a:p>
            <a:r>
              <a:rPr lang="en-US"/>
              <a:t>This section is where you indicate if you are using an owner representative or, if you are an owner representative, where you can identify yourself.</a:t>
            </a:r>
            <a:endParaRPr lang="en-US">
              <a:cs typeface="Calibri"/>
            </a:endParaRPr>
          </a:p>
          <a:p>
            <a:endParaRPr lang="en-US"/>
          </a:p>
          <a:p>
            <a:pPr marL="171450" indent="-171450">
              <a:buFont typeface="Arial"/>
              <a:buChar char="•"/>
            </a:pPr>
            <a:r>
              <a:rPr lang="en-US" b="1"/>
              <a:t>Selecting an Owner Representative</a:t>
            </a:r>
            <a:r>
              <a:rPr lang="en-US"/>
              <a:t>: You can choose from a dropdown list of existing owner representatives or enter a new one if not listed.</a:t>
            </a:r>
            <a:endParaRPr lang="en-US">
              <a:cs typeface="Calibri"/>
            </a:endParaRPr>
          </a:p>
          <a:p>
            <a:pPr marL="171450" indent="-171450">
              <a:buFont typeface="Arial"/>
              <a:buChar char="•"/>
            </a:pPr>
            <a:r>
              <a:rPr lang="en-US" b="1"/>
              <a:t>Optional Role</a:t>
            </a:r>
            <a:r>
              <a:rPr lang="en-US"/>
              <a:t>: While using an owner representative is not mandatory, if you choose to do so, you must have their permission before selecting them on your application.</a:t>
            </a:r>
            <a:endParaRPr lang="en-US">
              <a:cs typeface="Calibri"/>
            </a:endParaRPr>
          </a:p>
          <a:p>
            <a:endParaRPr lang="en-US"/>
          </a:p>
          <a:p>
            <a:r>
              <a:rPr lang="en-US"/>
              <a:t>Ensure the correct representative is identified to facilitate smooth communication and application processing.</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30</a:t>
            </a:fld>
            <a:endParaRPr lang="en-US"/>
          </a:p>
        </p:txBody>
      </p:sp>
    </p:spTree>
    <p:extLst>
      <p:ext uri="{BB962C8B-B14F-4D97-AF65-F5344CB8AC3E}">
        <p14:creationId xmlns:p14="http://schemas.microsoft.com/office/powerpoint/2010/main" val="2562088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Bid Pricing and Tier Classification Tips:</a:t>
            </a:r>
            <a:endParaRPr lang="en-US"/>
          </a:p>
          <a:p>
            <a:pPr marL="171450" indent="-171450">
              <a:buFont typeface="Arial"/>
              <a:buChar char="•"/>
            </a:pPr>
            <a:r>
              <a:rPr lang="en-US" b="1"/>
              <a:t>Bid Price Guidance</a:t>
            </a:r>
            <a:r>
              <a:rPr lang="en-US"/>
              <a:t>: Last year, no bids were accepted above $45, so keep this in mind when submitting your bids this year. Remember, any bids over $150 will be automatically rejected.</a:t>
            </a:r>
          </a:p>
          <a:p>
            <a:pPr marL="171450" indent="-171450">
              <a:buFont typeface="Arial"/>
              <a:buChar char="•"/>
            </a:pPr>
            <a:r>
              <a:rPr lang="en-US" b="1"/>
              <a:t>Competition and Tier Classification</a:t>
            </a:r>
            <a:r>
              <a:rPr lang="en-US"/>
              <a:t>: You are competing against other systems within the same tier. Your tier is automatically determined based on the information you provide in Step 1.</a:t>
            </a:r>
            <a:endParaRPr lang="en-US">
              <a:cs typeface="Calibri"/>
            </a:endParaRPr>
          </a:p>
          <a:p>
            <a:pPr marL="171450" indent="-171450">
              <a:buFont typeface="Arial"/>
              <a:buChar char="•"/>
            </a:pPr>
            <a:r>
              <a:rPr lang="en-US" b="1"/>
              <a:t>Verifying Tier Placement</a:t>
            </a:r>
            <a:r>
              <a:rPr lang="en-US"/>
              <a:t>: If you believe your system is not classified in the correct tier, revisit Step 1 and double-check all the system information entered. If the issue persists, please contact us for assistance.</a:t>
            </a:r>
            <a:endParaRPr lang="en-US">
              <a:cs typeface="Calibri"/>
            </a:endParaRPr>
          </a:p>
          <a:p>
            <a:endParaRPr lang="en-US"/>
          </a:p>
          <a:p>
            <a:r>
              <a:rPr lang="en-US"/>
              <a:t>Keep these factors in mind to optimize your bid submission.</a:t>
            </a:r>
          </a:p>
          <a:p>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31</a:t>
            </a:fld>
            <a:endParaRPr lang="en-US"/>
          </a:p>
        </p:txBody>
      </p:sp>
    </p:spTree>
    <p:extLst>
      <p:ext uri="{BB962C8B-B14F-4D97-AF65-F5344CB8AC3E}">
        <p14:creationId xmlns:p14="http://schemas.microsoft.com/office/powerpoint/2010/main" val="3980359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SREC Commitment:</a:t>
            </a:r>
          </a:p>
          <a:p>
            <a:pPr>
              <a:defRPr/>
            </a:pPr>
            <a:endParaRPr lang="en-US" b="1"/>
          </a:p>
          <a:p>
            <a:pPr>
              <a:defRPr/>
            </a:pPr>
            <a:r>
              <a:rPr lang="en-US"/>
              <a:t>The SREC commitment is the number of SRECs a facility agrees to sell if the bid is successful.</a:t>
            </a:r>
            <a:endParaRPr lang="en-US">
              <a:cs typeface="Calibri" panose="020F0502020204030204"/>
            </a:endParaRPr>
          </a:p>
          <a:p>
            <a:endParaRPr lang="en-US"/>
          </a:p>
          <a:p>
            <a:pPr marL="285750" indent="-285750">
              <a:buFont typeface="Arial"/>
              <a:buChar char="•"/>
            </a:pPr>
            <a:r>
              <a:rPr lang="en-US" b="1"/>
              <a:t>Automatic Calculation</a:t>
            </a:r>
            <a:r>
              <a:rPr lang="en-US"/>
              <a:t>: We automatically calculate your SREC commitment using the PV Watts estimate calculator. However, you have the option to adjust the commitment. For instance, if your system is optimally positioned and uses high-efficiency panels, you may choose to increase your commitment.</a:t>
            </a:r>
          </a:p>
          <a:p>
            <a:pPr marL="285750" indent="-285750">
              <a:buFont typeface="Arial"/>
              <a:buChar char="•"/>
              <a:defRPr/>
            </a:pPr>
            <a:r>
              <a:rPr lang="en-US" b="1"/>
              <a:t>Annual Purchase Allowance</a:t>
            </a:r>
            <a:r>
              <a:rPr lang="en-US"/>
              <a:t>: Each year, the program will purchase up to 110% of your commitment. For example, if you commit to 12 SRECs per year, we would pay for up to 13 SRECs annually.</a:t>
            </a:r>
          </a:p>
          <a:p>
            <a:pPr marL="285750" indent="-285750">
              <a:buFont typeface="Arial"/>
              <a:buChar char="•"/>
            </a:pPr>
            <a:r>
              <a:rPr lang="en-US" b="1"/>
              <a:t>Commitment Shortfalls</a:t>
            </a:r>
            <a:r>
              <a:rPr lang="en-US"/>
              <a:t>: There is no penalty for not meeting the commitment unless your system is above 500 kW and produces less than 80% of the commitment. In such cases, you would be required to pay damages on the shortfall.</a:t>
            </a:r>
            <a:endParaRPr lang="en-US">
              <a:cs typeface="Calibri"/>
            </a:endParaRPr>
          </a:p>
          <a:p>
            <a:endParaRPr lang="en-US"/>
          </a:p>
          <a:p>
            <a:r>
              <a:rPr lang="en-US"/>
              <a:t>Ensure your commitment aligns with your system’s expected performance to maximize your benefits.</a:t>
            </a:r>
            <a:endParaRPr lang="en-US">
              <a:cs typeface="Calibri"/>
            </a:endParaRPr>
          </a:p>
          <a:p>
            <a:endParaRPr lang="en-US">
              <a:latin typeface="Montserrat"/>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32</a:t>
            </a:fld>
            <a:endParaRPr lang="en-US"/>
          </a:p>
        </p:txBody>
      </p:sp>
    </p:spTree>
    <p:extLst>
      <p:ext uri="{BB962C8B-B14F-4D97-AF65-F5344CB8AC3E}">
        <p14:creationId xmlns:p14="http://schemas.microsoft.com/office/powerpoint/2010/main" val="3715053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Delaware Labor and Parts Bonuses:</a:t>
            </a:r>
            <a:endParaRPr lang="en-US"/>
          </a:p>
          <a:p>
            <a:pPr>
              <a:defRPr/>
            </a:pPr>
            <a:endParaRPr lang="en-US" b="1"/>
          </a:p>
          <a:p>
            <a:pPr marL="285750" indent="-285750">
              <a:buFont typeface="Arial"/>
              <a:buChar char="•"/>
              <a:defRPr/>
            </a:pPr>
            <a:r>
              <a:rPr lang="en-US" b="1"/>
              <a:t>Delaware Labor Bonus</a:t>
            </a:r>
            <a:r>
              <a:rPr lang="en-US"/>
              <a:t>: There is a checkbox on the application to indicate if your system qualifies for the Delaware Labor bonus.</a:t>
            </a:r>
          </a:p>
          <a:p>
            <a:pPr marL="285750" indent="-285750">
              <a:buFont typeface="Arial"/>
              <a:buChar char="•"/>
              <a:defRPr/>
            </a:pPr>
            <a:r>
              <a:rPr lang="en-US" b="1"/>
              <a:t>Delaware Parts Bonus</a:t>
            </a:r>
            <a:r>
              <a:rPr lang="en-US"/>
              <a:t>: The checkbox for the Delaware Parts bonus is no longer included, as new systems do not typically qualify. To avoid confusion, this option is excluded from the application.</a:t>
            </a:r>
          </a:p>
          <a:p>
            <a:pPr marL="285750" indent="-285750">
              <a:buFont typeface="Arial"/>
              <a:buChar char="•"/>
              <a:defRPr/>
            </a:pPr>
            <a:r>
              <a:rPr lang="en-US" b="1"/>
              <a:t>Qualifying for the Parts Bonus</a:t>
            </a:r>
            <a:r>
              <a:rPr lang="en-US"/>
              <a:t>: If you believe your system qualifies for the Delaware Parts bonus, please contact customer service. We will verify your eligibility and add the bonus to your application if confirmed.</a:t>
            </a:r>
            <a:endParaRPr lang="en-US">
              <a:cs typeface="Calibri"/>
            </a:endParaRPr>
          </a:p>
          <a:p>
            <a:pPr>
              <a:defRPr/>
            </a:pPr>
            <a:endParaRPr lang="en-US"/>
          </a:p>
          <a:p>
            <a:pPr>
              <a:defRPr/>
            </a:pPr>
            <a:r>
              <a:rPr lang="en-US"/>
              <a:t>Make sure to accurately indicate your eligibility for bonuses to ensure you receive the maximum benefits.</a:t>
            </a:r>
            <a:endParaRPr lang="en-US">
              <a:cs typeface="Calibri"/>
            </a:endParaRPr>
          </a:p>
          <a:p>
            <a:pPr marL="0" marR="0" lvl="0" indent="0" algn="l" defTabSz="914400">
              <a:lnSpc>
                <a:spcPct val="100000"/>
              </a:lnSpc>
              <a:spcBef>
                <a:spcPts val="0"/>
              </a:spcBef>
              <a:spcAft>
                <a:spcPts val="0"/>
              </a:spcAft>
              <a:buClrTx/>
              <a:buSzTx/>
              <a:buFontTx/>
              <a:buNone/>
              <a:tabLst/>
              <a:defRPr/>
            </a:pPr>
            <a:endParaRPr lang="en-US" sz="1200">
              <a:latin typeface="Montserrat" panose="00000500000000000000" pitchFamily="2" charset="0"/>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33</a:t>
            </a:fld>
            <a:endParaRPr lang="en-US"/>
          </a:p>
        </p:txBody>
      </p:sp>
    </p:spTree>
    <p:extLst>
      <p:ext uri="{BB962C8B-B14F-4D97-AF65-F5344CB8AC3E}">
        <p14:creationId xmlns:p14="http://schemas.microsoft.com/office/powerpoint/2010/main" val="3757456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Renewable Energy Credits (RECs): Key Points</a:t>
            </a:r>
            <a:endParaRPr lang="en-US"/>
          </a:p>
          <a:p>
            <a:pPr marL="285750" indent="-285750">
              <a:buFont typeface="Arial"/>
              <a:buChar char="•"/>
            </a:pPr>
            <a:r>
              <a:rPr lang="en-US" b="1"/>
              <a:t>Definition of RECs</a:t>
            </a:r>
            <a:r>
              <a:rPr lang="en-US"/>
              <a:t>: A Renewable Energy Certificate (REC) is a market-based instrument that represents the environmental attributes associated with one megawatt-hour (MWh) of electricity generated from a renewable energy source, such as wind, solar, biomass, geothermal, or hydropower..</a:t>
            </a:r>
            <a:endParaRPr lang="en-US">
              <a:cs typeface="Calibri" panose="020F0502020204030204"/>
            </a:endParaRPr>
          </a:p>
          <a:p>
            <a:pPr marL="285750" indent="-285750">
              <a:buFont typeface="Arial"/>
              <a:buChar char="•"/>
            </a:pPr>
            <a:r>
              <a:rPr lang="en-US" b="1"/>
              <a:t>Marketability</a:t>
            </a:r>
            <a:r>
              <a:rPr lang="en-US"/>
              <a:t>: A REC separates the environmental attributes of renewable energy generation from the physical electricity. This allows for the sale and trading of the renewable aspect independently of the actual power. RECs create a market-based mechanism that allows entities to meet regulatory compliance and sustainability goals flexibly. They enable companies, utilities, and individuals to support renewable energy production even if they cannot produce it directly.</a:t>
            </a:r>
            <a:endParaRPr lang="en-US">
              <a:cs typeface="Calibri"/>
            </a:endParaRPr>
          </a:p>
          <a:p>
            <a:pPr marL="285750" indent="-285750">
              <a:buFont typeface="Arial"/>
              <a:buChar char="•"/>
            </a:pPr>
            <a:r>
              <a:rPr lang="en-US" b="1"/>
              <a:t>Tracking Renewable Energy</a:t>
            </a:r>
            <a:r>
              <a:rPr lang="en-US"/>
              <a:t>: RECs serve as proof that a specific amount of renewable energy has been generated and added to the grid. By purchasing a REC, the buyer claims the renewable attributes of that energy, contributing to sustainability and carbon reduction goals. </a:t>
            </a:r>
            <a:endParaRPr lang="en-US">
              <a:cs typeface="Calibri"/>
            </a:endParaRPr>
          </a:p>
          <a:p>
            <a:pPr marL="285750" indent="-285750">
              <a:buFont typeface="Arial"/>
              <a:buChar char="•"/>
            </a:pPr>
            <a:r>
              <a:rPr lang="en-US" b="1">
                <a:cs typeface="Calibri" panose="020F0502020204030204"/>
              </a:rPr>
              <a:t>Purpose of the REC Market: </a:t>
            </a:r>
            <a:r>
              <a:rPr lang="en-US"/>
              <a:t>RECs enable compliance with Renewable Portfolio Standards (RPS), corporate sustainability goals, and voluntary green energy programs, providing a flexible way for utilities, businesses, and individuals to support and verify renewable energy use.</a:t>
            </a:r>
          </a:p>
          <a:p>
            <a:pPr marL="285750" indent="-285750">
              <a:buFont typeface="Arial"/>
              <a:buChar char="•"/>
            </a:pPr>
            <a:r>
              <a:rPr lang="en-US" b="1"/>
              <a:t>Solar RECs (SRECs)</a:t>
            </a:r>
            <a:r>
              <a:rPr lang="en-US"/>
              <a:t>: </a:t>
            </a:r>
            <a:r>
              <a:rPr lang="en-US" i="0" u="none" strike="noStrike" baseline="0"/>
              <a:t>SREC</a:t>
            </a:r>
            <a:r>
              <a:rPr lang="en-US"/>
              <a:t>s are a specific type of REC that are generated exclusively by solar energy facilities, highlighting the environmental value of solar power.</a:t>
            </a:r>
            <a:endParaRPr lang="en-US">
              <a:cs typeface="Calibri"/>
            </a:endParaRPr>
          </a:p>
          <a:p>
            <a:pPr marL="285750" indent="-285750">
              <a:buFont typeface="Arial"/>
              <a:buChar char="•"/>
            </a:pPr>
            <a:r>
              <a:rPr lang="en-US" b="1"/>
              <a:t>Support for Renewable Portfolio Standards (RPS) Programs</a:t>
            </a:r>
            <a:r>
              <a:rPr lang="en-US"/>
              <a:t>: SRECs are essential in meeting the State of Delaware's SREC Procurement </a:t>
            </a:r>
            <a:r>
              <a:rPr lang="en-US" err="1"/>
              <a:t>prgram</a:t>
            </a:r>
            <a:r>
              <a:rPr lang="en-US"/>
              <a:t> and  RPS requirements. They help track compliance and ensure that renewable energy targets are met, which drives the adoption of cleaner energy sources.</a:t>
            </a:r>
            <a:endParaRPr lang="en-US" sz="1200">
              <a:latin typeface="Calibri" panose="020F0502020204030204"/>
              <a:cs typeface="Calibri" panose="020F0502020204030204"/>
            </a:endParaRPr>
          </a:p>
          <a:p>
            <a:endParaRPr lang="en-US">
              <a:latin typeface="Montserrat" panose="00000500000000000000" pitchFamily="2" charset="0"/>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4</a:t>
            </a:fld>
            <a:endParaRPr lang="en-US"/>
          </a:p>
        </p:txBody>
      </p:sp>
    </p:spTree>
    <p:extLst>
      <p:ext uri="{BB962C8B-B14F-4D97-AF65-F5344CB8AC3E}">
        <p14:creationId xmlns:p14="http://schemas.microsoft.com/office/powerpoint/2010/main" val="659653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Step 5: Bid Deposit Payment Information</a:t>
            </a:r>
            <a:endParaRPr lang="en-US"/>
          </a:p>
          <a:p>
            <a:pPr>
              <a:defRPr/>
            </a:pPr>
            <a:endParaRPr lang="en-US" b="1"/>
          </a:p>
          <a:p>
            <a:pPr marL="285750" indent="-285750">
              <a:buFont typeface="Arial"/>
              <a:buChar char="•"/>
              <a:defRPr/>
            </a:pPr>
            <a:r>
              <a:rPr lang="en-US" b="1"/>
              <a:t>When a Deposit is Required</a:t>
            </a:r>
            <a:r>
              <a:rPr lang="en-US"/>
              <a:t>: Step 5 provides instructions on how to pay your bid deposit if it is required. A bid deposit is necessary for applications that do not already have a Delaware Certification number.</a:t>
            </a:r>
          </a:p>
          <a:p>
            <a:pPr marL="285750" indent="-285750">
              <a:buFont typeface="Arial"/>
              <a:buChar char="•"/>
              <a:defRPr/>
            </a:pPr>
            <a:r>
              <a:rPr lang="en-US" b="1"/>
              <a:t>Payment Deadline</a:t>
            </a:r>
            <a:r>
              <a:rPr lang="en-US"/>
              <a:t>: Funds must be received before the end of the procurement window for your application to be considered valid.</a:t>
            </a:r>
            <a:endParaRPr lang="en-US">
              <a:cs typeface="Calibri"/>
            </a:endParaRPr>
          </a:p>
          <a:p>
            <a:pPr marL="285750" indent="-285750">
              <a:buFont typeface="Arial"/>
              <a:buChar char="•"/>
              <a:defRPr/>
            </a:pPr>
            <a:r>
              <a:rPr lang="en-US" b="1"/>
              <a:t>Payment Limits</a:t>
            </a:r>
            <a:r>
              <a:rPr lang="en-US"/>
              <a:t>: There is a $10,000 limit on bid deposits paid by credit card. Please ensure your payment is completed in time to avoid any delays in processing your application.</a:t>
            </a:r>
            <a:endParaRPr lang="en-US">
              <a:cs typeface="Calibri"/>
            </a:endParaRPr>
          </a:p>
          <a:p>
            <a:pPr>
              <a:defRPr/>
            </a:pPr>
            <a:endParaRPr lang="en-US"/>
          </a:p>
          <a:p>
            <a:pPr>
              <a:defRPr/>
            </a:pPr>
            <a:r>
              <a:rPr lang="en-US"/>
              <a:t>Make sure to follow the payment instructions carefully to ensure your bid remains eligible.</a:t>
            </a:r>
          </a:p>
          <a:p>
            <a:pPr marL="0" marR="0" lvl="0" indent="0" algn="l" defTabSz="914400">
              <a:lnSpc>
                <a:spcPct val="100000"/>
              </a:lnSpc>
              <a:spcBef>
                <a:spcPts val="0"/>
              </a:spcBef>
              <a:spcAft>
                <a:spcPts val="0"/>
              </a:spcAft>
              <a:buClrTx/>
              <a:buSzTx/>
              <a:buFontTx/>
              <a:buNone/>
              <a:tabLst/>
              <a:defRPr/>
            </a:pPr>
            <a:endParaRPr lang="en-US" sz="1200">
              <a:latin typeface="Calibri"/>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34</a:t>
            </a:fld>
            <a:endParaRPr lang="en-US"/>
          </a:p>
        </p:txBody>
      </p:sp>
    </p:spTree>
    <p:extLst>
      <p:ext uri="{BB962C8B-B14F-4D97-AF65-F5344CB8AC3E}">
        <p14:creationId xmlns:p14="http://schemas.microsoft.com/office/powerpoint/2010/main" val="2781164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Paying Your Bid Deposit by ACH or Wire Transfer:</a:t>
            </a:r>
            <a:endParaRPr lang="en-US"/>
          </a:p>
          <a:p>
            <a:endParaRPr lang="en-US" b="1"/>
          </a:p>
          <a:p>
            <a:r>
              <a:rPr lang="en-US"/>
              <a:t>If you choose to pay your bid deposit by ACH or wire transfer, please make sure to include the transfer identification number. This will help us match your payment with your bid and ensure that your application is processed correctly.</a:t>
            </a:r>
          </a:p>
          <a:p>
            <a:r>
              <a:rPr lang="en-US"/>
              <a:t>Providing the correct transfer information is essential for validating your payment.</a:t>
            </a:r>
          </a:p>
          <a:p>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35</a:t>
            </a:fld>
            <a:endParaRPr lang="en-US"/>
          </a:p>
        </p:txBody>
      </p:sp>
    </p:spTree>
    <p:extLst>
      <p:ext uri="{BB962C8B-B14F-4D97-AF65-F5344CB8AC3E}">
        <p14:creationId xmlns:p14="http://schemas.microsoft.com/office/powerpoint/2010/main" val="3709136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Refunding Your Bid Deposit:</a:t>
            </a:r>
            <a:endParaRPr lang="en-US"/>
          </a:p>
          <a:p>
            <a:endParaRPr lang="en-US" b="1"/>
          </a:p>
          <a:p>
            <a:r>
              <a:rPr lang="en-US"/>
              <a:t>If you pay your bid deposit by wire, ACH, or credit card, you will need to provide us with the bank account information where you would like the bid deposit to be returned. This can be either a checking or savings account.</a:t>
            </a:r>
            <a:endParaRPr lang="en-US">
              <a:cs typeface="Calibri"/>
            </a:endParaRPr>
          </a:p>
          <a:p>
            <a:r>
              <a:rPr lang="en-US"/>
              <a:t>Ensuring we have the correct account details will expedite the return of your bid deposit if applicable.</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36</a:t>
            </a:fld>
            <a:endParaRPr lang="en-US"/>
          </a:p>
        </p:txBody>
      </p:sp>
    </p:spTree>
    <p:extLst>
      <p:ext uri="{BB962C8B-B14F-4D97-AF65-F5344CB8AC3E}">
        <p14:creationId xmlns:p14="http://schemas.microsoft.com/office/powerpoint/2010/main" val="2621866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final step is to agree to the terms and conditions, then submit. </a:t>
            </a:r>
          </a:p>
        </p:txBody>
      </p:sp>
      <p:sp>
        <p:nvSpPr>
          <p:cNvPr id="4" name="Slide Number Placeholder 3"/>
          <p:cNvSpPr>
            <a:spLocks noGrp="1"/>
          </p:cNvSpPr>
          <p:nvPr>
            <p:ph type="sldNum" sz="quarter" idx="5"/>
          </p:nvPr>
        </p:nvSpPr>
        <p:spPr/>
        <p:txBody>
          <a:bodyPr/>
          <a:lstStyle/>
          <a:p>
            <a:fld id="{24F47056-819C-4751-B9BC-BC60FD95B2D7}" type="slidenum">
              <a:rPr lang="en-US" smtClean="0"/>
              <a:t>37</a:t>
            </a:fld>
            <a:endParaRPr lang="en-US"/>
          </a:p>
        </p:txBody>
      </p:sp>
    </p:spTree>
    <p:extLst>
      <p:ext uri="{BB962C8B-B14F-4D97-AF65-F5344CB8AC3E}">
        <p14:creationId xmlns:p14="http://schemas.microsoft.com/office/powerpoint/2010/main" val="42036544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Application Review Process:</a:t>
            </a:r>
            <a:endParaRPr lang="en-US"/>
          </a:p>
          <a:p>
            <a:endParaRPr lang="en-US" b="1"/>
          </a:p>
          <a:p>
            <a:r>
              <a:rPr lang="en-US"/>
              <a:t>We review all applications for accuracy, which may take up to two business days. Once your application has been reviewed, you will receive a confirmation that it has been verified.</a:t>
            </a:r>
          </a:p>
          <a:p>
            <a:r>
              <a:rPr lang="en-US"/>
              <a:t>Please ensure all information is accurate to avoid delays in the review process.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38</a:t>
            </a:fld>
            <a:endParaRPr lang="en-US"/>
          </a:p>
        </p:txBody>
      </p:sp>
    </p:spTree>
    <p:extLst>
      <p:ext uri="{BB962C8B-B14F-4D97-AF65-F5344CB8AC3E}">
        <p14:creationId xmlns:p14="http://schemas.microsoft.com/office/powerpoint/2010/main" val="501880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Next Steps to Prepare for the 2024 Procurement:</a:t>
            </a:r>
            <a:endParaRPr lang="en-US"/>
          </a:p>
          <a:p>
            <a:pPr marL="285750" indent="-285750">
              <a:buFont typeface="Arial"/>
              <a:buChar char="•"/>
            </a:pPr>
            <a:r>
              <a:rPr lang="en-US" b="1"/>
              <a:t>Confirm Application Submission</a:t>
            </a:r>
            <a:r>
              <a:rPr lang="en-US"/>
              <a:t>: Verify whether you need to submit your own application. Check with your solar company, as they may plan to submit on your behalf or may have already submitted your system to another program.</a:t>
            </a:r>
            <a:endParaRPr lang="en-US">
              <a:cs typeface="Calibri"/>
            </a:endParaRPr>
          </a:p>
          <a:p>
            <a:pPr marL="285750" indent="-285750">
              <a:buFont typeface="Arial"/>
              <a:buChar char="•"/>
            </a:pPr>
            <a:r>
              <a:rPr lang="en-US" b="1"/>
              <a:t>Verify Contract Status</a:t>
            </a:r>
            <a:r>
              <a:rPr lang="en-US"/>
              <a:t>: Ensure that you are not already under a long-term contract to sell your SRECs, as this could affect your eligibility.</a:t>
            </a:r>
            <a:endParaRPr lang="en-US">
              <a:cs typeface="Calibri"/>
            </a:endParaRPr>
          </a:p>
          <a:p>
            <a:pPr marL="285750" indent="-285750">
              <a:buFont typeface="Arial"/>
              <a:buChar char="•"/>
            </a:pPr>
            <a:r>
              <a:rPr lang="en-US" b="1"/>
              <a:t>Delaware Certification</a:t>
            </a:r>
            <a:r>
              <a:rPr lang="en-US"/>
              <a:t>: If you do not already have a Delaware certification number, submit your application to the DE PSC. Confirm with your solar company to see if they have already registered your system.</a:t>
            </a:r>
            <a:endParaRPr lang="en-US">
              <a:cs typeface="Calibri"/>
            </a:endParaRPr>
          </a:p>
          <a:p>
            <a:pPr marL="285750" indent="-285750">
              <a:buFont typeface="Arial"/>
              <a:buChar char="•"/>
            </a:pPr>
            <a:r>
              <a:rPr lang="en-US" b="1"/>
              <a:t>Gather Application Information</a:t>
            </a:r>
            <a:r>
              <a:rPr lang="en-US"/>
              <a:t>: Use the application checklist to compile all necessary information for a smooth application process.</a:t>
            </a:r>
            <a:endParaRPr lang="en-US">
              <a:cs typeface="Calibri"/>
            </a:endParaRPr>
          </a:p>
          <a:p>
            <a:pPr marL="285750" indent="-285750">
              <a:buFont typeface="Arial"/>
              <a:buChar char="•"/>
            </a:pPr>
            <a:r>
              <a:rPr lang="en-US" b="1"/>
              <a:t>Review Past Procurement Results</a:t>
            </a:r>
            <a:r>
              <a:rPr lang="en-US"/>
              <a:t>: Analyze previous procurement results to help determine a competitive bid price.</a:t>
            </a:r>
            <a:endParaRPr lang="en-US">
              <a:cs typeface="Calibri"/>
            </a:endParaRPr>
          </a:p>
          <a:p>
            <a:endParaRPr lang="en-US"/>
          </a:p>
          <a:p>
            <a:r>
              <a:rPr lang="en-US"/>
              <a:t>Following these steps will help ensure you are fully prepared for the 2024 procurement process.</a:t>
            </a:r>
            <a:endParaRPr lang="en-US">
              <a:cs typeface="Calibri"/>
            </a:endParaRPr>
          </a:p>
          <a:p>
            <a:endParaRPr lang="en-US" sz="1200" i="0" u="none" strike="noStrike" baseline="0">
              <a:latin typeface="Calibri"/>
              <a:cs typeface="Calibri"/>
            </a:endParaRPr>
          </a:p>
          <a:p>
            <a:endParaRPr lang="en-US"/>
          </a:p>
        </p:txBody>
      </p:sp>
      <p:sp>
        <p:nvSpPr>
          <p:cNvPr id="4" name="Slide Number Placeholder 3"/>
          <p:cNvSpPr>
            <a:spLocks noGrp="1"/>
          </p:cNvSpPr>
          <p:nvPr>
            <p:ph type="sldNum" sz="quarter" idx="5"/>
          </p:nvPr>
        </p:nvSpPr>
        <p:spPr/>
        <p:txBody>
          <a:bodyPr/>
          <a:lstStyle/>
          <a:p>
            <a:fld id="{24F47056-819C-4751-B9BC-BC60FD95B2D7}" type="slidenum">
              <a:rPr lang="en-US" smtClean="0"/>
              <a:t>39</a:t>
            </a:fld>
            <a:endParaRPr lang="en-US"/>
          </a:p>
        </p:txBody>
      </p:sp>
    </p:spTree>
    <p:extLst>
      <p:ext uri="{BB962C8B-B14F-4D97-AF65-F5344CB8AC3E}">
        <p14:creationId xmlns:p14="http://schemas.microsoft.com/office/powerpoint/2010/main" val="36850483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Next Steps After a Winning Bid:</a:t>
            </a:r>
            <a:endParaRPr lang="en-US"/>
          </a:p>
          <a:p>
            <a:pPr marL="171450" indent="-171450">
              <a:buFont typeface="Arial"/>
              <a:buChar char="•"/>
            </a:pPr>
            <a:r>
              <a:rPr lang="en-US" b="1"/>
              <a:t>Notification of Winning Bid</a:t>
            </a:r>
            <a:r>
              <a:rPr lang="en-US"/>
              <a:t>: If your bid is successful, you will receive further instructions from us regarding the next steps.</a:t>
            </a:r>
          </a:p>
          <a:p>
            <a:pPr marL="171450" indent="-171450">
              <a:buFont typeface="Arial"/>
              <a:buChar char="•"/>
            </a:pPr>
            <a:r>
              <a:rPr lang="en-US" b="1"/>
              <a:t>Announcement of Results</a:t>
            </a:r>
            <a:r>
              <a:rPr lang="en-US"/>
              <a:t>: Procurement results will be announced approximately one month after the procurement window closes.</a:t>
            </a:r>
          </a:p>
          <a:p>
            <a:pPr marL="171450" indent="-171450">
              <a:buFont typeface="Arial"/>
              <a:buChar char="•"/>
            </a:pPr>
            <a:r>
              <a:rPr lang="en-US" b="1"/>
              <a:t>Document Deadlines</a:t>
            </a:r>
            <a:r>
              <a:rPr lang="en-US"/>
              <a:t>: We will provide a deadline for completing the Transfer Agreement and any other required documents.</a:t>
            </a:r>
          </a:p>
          <a:p>
            <a:pPr marL="171450" indent="-171450">
              <a:buFont typeface="Arial"/>
              <a:buChar char="•"/>
            </a:pPr>
            <a:r>
              <a:rPr lang="en-US" b="1"/>
              <a:t>Contract Termination</a:t>
            </a:r>
            <a:r>
              <a:rPr lang="en-US"/>
              <a:t>: You must terminate any existing contracts with other SREC brokers or aggregators.</a:t>
            </a:r>
          </a:p>
          <a:p>
            <a:pPr marL="171450" indent="-171450">
              <a:buFont typeface="Arial"/>
              <a:buChar char="•"/>
            </a:pPr>
            <a:r>
              <a:rPr lang="en-US" b="1"/>
              <a:t>Facility Registration</a:t>
            </a:r>
            <a:r>
              <a:rPr lang="en-US"/>
              <a:t>: After signing the necessary documents, please allow 1-2 months for our team to register your facility with the SREC Tracking registry.</a:t>
            </a:r>
          </a:p>
          <a:p>
            <a:endParaRPr lang="en-US"/>
          </a:p>
          <a:p>
            <a:r>
              <a:rPr lang="en-US"/>
              <a:t>Following these steps will ensure a smooth transition into the program after winning a bid.</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40</a:t>
            </a:fld>
            <a:endParaRPr lang="en-US"/>
          </a:p>
        </p:txBody>
      </p:sp>
    </p:spTree>
    <p:extLst>
      <p:ext uri="{BB962C8B-B14F-4D97-AF65-F5344CB8AC3E}">
        <p14:creationId xmlns:p14="http://schemas.microsoft.com/office/powerpoint/2010/main" val="29805501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SREC Reporting and Payments:</a:t>
            </a:r>
            <a:endParaRPr lang="en-US"/>
          </a:p>
          <a:p>
            <a:pPr marL="171450" indent="-171450">
              <a:buFont typeface="Arial"/>
              <a:buChar char="•"/>
            </a:pPr>
            <a:r>
              <a:rPr lang="en-US" b="1"/>
              <a:t>Production Reporting</a:t>
            </a:r>
            <a:r>
              <a:rPr lang="en-US"/>
              <a:t>: SREC owners are required to enter their solar production readings on the SREC Delaware website.</a:t>
            </a:r>
            <a:endParaRPr lang="en-US">
              <a:cs typeface="Calibri"/>
            </a:endParaRPr>
          </a:p>
          <a:p>
            <a:pPr marL="171450" indent="-171450">
              <a:buFont typeface="Arial"/>
              <a:buChar char="•"/>
            </a:pPr>
            <a:r>
              <a:rPr lang="en-US" b="1"/>
              <a:t>Payment Method</a:t>
            </a:r>
            <a:r>
              <a:rPr lang="en-US"/>
              <a:t>: SREC payments will be made via direct deposit.</a:t>
            </a:r>
            <a:endParaRPr lang="en-US">
              <a:cs typeface="Calibri"/>
            </a:endParaRPr>
          </a:p>
          <a:p>
            <a:endParaRPr lang="en-US"/>
          </a:p>
          <a:p>
            <a:r>
              <a:rPr lang="en-US"/>
              <a:t>Ensure timely reporting of your production data to facilitate accurate and prompt payment.</a:t>
            </a:r>
          </a:p>
          <a:p>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41</a:t>
            </a:fld>
            <a:endParaRPr lang="en-US"/>
          </a:p>
        </p:txBody>
      </p:sp>
    </p:spTree>
    <p:extLst>
      <p:ext uri="{BB962C8B-B14F-4D97-AF65-F5344CB8AC3E}">
        <p14:creationId xmlns:p14="http://schemas.microsoft.com/office/powerpoint/2010/main" val="1772314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F47056-819C-4751-B9BC-BC60FD95B2D7}" type="slidenum">
              <a:rPr lang="en-US" smtClean="0"/>
              <a:t>42</a:t>
            </a:fld>
            <a:endParaRPr lang="en-US"/>
          </a:p>
        </p:txBody>
      </p:sp>
    </p:spTree>
    <p:extLst>
      <p:ext uri="{BB962C8B-B14F-4D97-AF65-F5344CB8AC3E}">
        <p14:creationId xmlns:p14="http://schemas.microsoft.com/office/powerpoint/2010/main" val="399276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Understanding Solar Renewable Energy Certificates (SRECs):</a:t>
            </a:r>
            <a:endParaRPr lang="en-US"/>
          </a:p>
          <a:p>
            <a:r>
              <a:rPr lang="en-US"/>
              <a:t>A Solar Renewable Energy Certificate (SREC) is earned when a solar energy system generates 1,000 kilowatt-hours (kWh) of electricity, equivalent to one megawatt-hour (MWh) of solar production. SRECs are distinct from the actual electricity generated by your solar system; they specifically represent the environmental benefits of producing clean, renewable energy from solar power.</a:t>
            </a:r>
            <a:endParaRPr lang="en-US">
              <a:cs typeface="Calibri"/>
            </a:endParaRPr>
          </a:p>
          <a:p>
            <a:endParaRPr lang="en-US"/>
          </a:p>
          <a:p>
            <a:r>
              <a:rPr lang="en-US" b="1"/>
              <a:t>How SRECs Work:</a:t>
            </a:r>
            <a:endParaRPr lang="en-US"/>
          </a:p>
          <a:p>
            <a:pPr marL="171450" indent="-171450">
              <a:buFont typeface="Arial"/>
              <a:buChar char="•"/>
            </a:pPr>
            <a:r>
              <a:rPr lang="en-US" b="1"/>
              <a:t>Creation of SRECs</a:t>
            </a:r>
            <a:r>
              <a:rPr lang="en-US"/>
              <a:t>: SRECs are created as your solar system generates electricity. For every 1,000 kWh produced, your system earns one SREC.</a:t>
            </a:r>
            <a:endParaRPr lang="en-US">
              <a:cs typeface="Calibri"/>
            </a:endParaRPr>
          </a:p>
          <a:p>
            <a:pPr marL="171450" indent="-171450">
              <a:buFont typeface="Arial"/>
              <a:buChar char="•"/>
            </a:pPr>
            <a:r>
              <a:rPr lang="en-US" b="1"/>
              <a:t>Separation from Electricity</a:t>
            </a:r>
            <a:r>
              <a:rPr lang="en-US"/>
              <a:t>: SRECs are completely separate from the physical electricity your solar panels produce. While the electricity generated by your system is delivered to your utility's grid, the SRECs represent the environmental value of that clean energy production and can be sold independently.</a:t>
            </a:r>
            <a:endParaRPr lang="en-US">
              <a:cs typeface="Calibri"/>
            </a:endParaRPr>
          </a:p>
          <a:p>
            <a:pPr marL="171450" indent="-171450">
              <a:buFont typeface="Arial"/>
              <a:buChar char="•"/>
            </a:pPr>
            <a:r>
              <a:rPr lang="en-US" b="1"/>
              <a:t>Two Products from Solar Generation</a:t>
            </a:r>
            <a:r>
              <a:rPr lang="en-US"/>
              <a:t>: When your solar installation is active, it essentially produces two things, Electricity and SRECS:</a:t>
            </a:r>
            <a:endParaRPr lang="en-US">
              <a:cs typeface="Calibri"/>
            </a:endParaRPr>
          </a:p>
          <a:p>
            <a:pPr marL="628650" lvl="1" indent="-171450">
              <a:buFont typeface="Arial"/>
              <a:buChar char="•"/>
            </a:pPr>
            <a:r>
              <a:rPr lang="en-US" b="1"/>
              <a:t>Electricity</a:t>
            </a:r>
            <a:r>
              <a:rPr lang="en-US"/>
              <a:t>: The electricity your system produces is interconnected with the grid that lowers your electricity bills.</a:t>
            </a:r>
            <a:endParaRPr lang="en-US">
              <a:cs typeface="Calibri"/>
            </a:endParaRPr>
          </a:p>
          <a:p>
            <a:pPr marL="628650" lvl="1" indent="-171450">
              <a:buFont typeface="Arial"/>
              <a:buChar char="•"/>
            </a:pPr>
            <a:r>
              <a:rPr lang="en-US" b="1"/>
              <a:t>SRECs</a:t>
            </a:r>
            <a:r>
              <a:rPr lang="en-US"/>
              <a:t>: These certificates represent the clean energy contribution of your system and can be bought and sold in the market, providing an additional financial incentive for solar owners.</a:t>
            </a:r>
            <a:endParaRPr lang="en-US">
              <a:cs typeface="Calibri"/>
            </a:endParaRPr>
          </a:p>
          <a:p>
            <a:pPr marL="171450" indent="-171450">
              <a:buFont typeface="Arial"/>
              <a:buChar char="•"/>
            </a:pPr>
            <a:r>
              <a:rPr lang="en-US" b="1"/>
              <a:t>SREC Generation Rates</a:t>
            </a:r>
            <a:r>
              <a:rPr lang="en-US"/>
              <a:t>: A typical residential solar system generates between 7 to 12 SRECs annually, depending on the system size, location, and production efficiency.</a:t>
            </a:r>
            <a:endParaRPr lang="en-US">
              <a:cs typeface="Calibri"/>
            </a:endParaRPr>
          </a:p>
          <a:p>
            <a:pPr marL="171450" indent="-171450">
              <a:buFont typeface="Arial"/>
              <a:buChar char="•"/>
            </a:pPr>
            <a:r>
              <a:rPr lang="en-US" b="1"/>
              <a:t>Utility SREC Requirements</a:t>
            </a:r>
            <a:r>
              <a:rPr lang="en-US"/>
              <a:t>: </a:t>
            </a:r>
            <a:r>
              <a:rPr lang="en-US" i="0" u="none" strike="noStrike" baseline="0"/>
              <a:t>Many states </a:t>
            </a:r>
            <a:r>
              <a:rPr lang="en-US"/>
              <a:t>mandate </a:t>
            </a:r>
            <a:r>
              <a:rPr lang="en-US" i="0" u="none" strike="noStrike" baseline="0"/>
              <a:t>that electric utilities purchase SRECs to meet </a:t>
            </a:r>
            <a:r>
              <a:rPr lang="en-US"/>
              <a:t>Renewable Portfolio Standards (RPS), which set goals for </a:t>
            </a:r>
            <a:r>
              <a:rPr lang="en-US" i="0" u="none" strike="noStrike" baseline="0"/>
              <a:t>the </a:t>
            </a:r>
            <a:r>
              <a:rPr lang="en-US"/>
              <a:t>use of </a:t>
            </a:r>
            <a:r>
              <a:rPr lang="en-US" i="0" u="none" strike="noStrike" baseline="0"/>
              <a:t>renewable energy</a:t>
            </a:r>
            <a:r>
              <a:rPr lang="en-US"/>
              <a:t>. Utilities like</a:t>
            </a:r>
            <a:r>
              <a:rPr lang="en-US" i="0" u="none" strike="noStrike" baseline="0"/>
              <a:t> </a:t>
            </a:r>
            <a:r>
              <a:rPr lang="en-US"/>
              <a:t>Delmarva Power are often required to purchase SRECs to comply with state renewable energy goals. By participating the </a:t>
            </a:r>
            <a:r>
              <a:rPr lang="en-US" err="1"/>
              <a:t>the</a:t>
            </a:r>
            <a:r>
              <a:rPr lang="en-US"/>
              <a:t> SREC Delaware program, Delmarva is required to purchase your RECs for the term of the Transfer Agreement. </a:t>
            </a:r>
            <a:endParaRPr lang="en-US">
              <a:cs typeface="Calibri"/>
            </a:endParaRPr>
          </a:p>
          <a:p>
            <a:pPr marL="171450" indent="-171450">
              <a:buFont typeface="Arial"/>
              <a:buChar char="•"/>
            </a:pPr>
            <a:r>
              <a:rPr lang="en-US" b="1"/>
              <a:t>Selling Your SRECs</a:t>
            </a:r>
            <a:r>
              <a:rPr lang="en-US"/>
              <a:t>: Homeowners have several options to sell their SRECs, with </a:t>
            </a:r>
            <a:r>
              <a:rPr lang="en-US" i="0" u="none" strike="noStrike" baseline="0"/>
              <a:t>SREC Delaware </a:t>
            </a:r>
            <a:r>
              <a:rPr lang="en-US"/>
              <a:t>being a prominent market platform. By selling your SRECs, you can generate additional income from your solar installation beyond </a:t>
            </a:r>
            <a:r>
              <a:rPr lang="en-US" i="0" u="none" strike="noStrike" baseline="0"/>
              <a:t>the </a:t>
            </a:r>
            <a:r>
              <a:rPr lang="en-US"/>
              <a:t>savings on your electricity bill.</a:t>
            </a:r>
            <a:endParaRPr lang="en-US">
              <a:cs typeface="Calibri"/>
            </a:endParaRPr>
          </a:p>
          <a:p>
            <a:r>
              <a:rPr lang="en-US" i="0" u="none" strike="noStrike" baseline="0"/>
              <a:t>SRECs </a:t>
            </a:r>
            <a:r>
              <a:rPr lang="en-US"/>
              <a:t>provide a financial incentive that not only makes solar more affordable but also supports broader environmental goals </a:t>
            </a:r>
            <a:r>
              <a:rPr lang="en-US" i="0" u="none" strike="noStrike" baseline="0"/>
              <a:t>by </a:t>
            </a:r>
            <a:r>
              <a:rPr lang="en-US"/>
              <a:t>driving demand for renewable energy in compliance-driven markets.</a:t>
            </a:r>
            <a:endParaRPr lang="en-US">
              <a:cs typeface="Calibri"/>
            </a:endParaRPr>
          </a:p>
          <a:p>
            <a:endParaRPr lang="en-US" i="0" u="none" strike="noStrike" baseline="0">
              <a:latin typeface="Montserrat" panose="00000500000000000000" pitchFamily="2" charset="0"/>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5</a:t>
            </a:fld>
            <a:endParaRPr lang="en-US"/>
          </a:p>
        </p:txBody>
      </p:sp>
    </p:spTree>
    <p:extLst>
      <p:ext uri="{BB962C8B-B14F-4D97-AF65-F5344CB8AC3E}">
        <p14:creationId xmlns:p14="http://schemas.microsoft.com/office/powerpoint/2010/main" val="2270051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Introduction to the SREC Delaware Procurement Program:</a:t>
            </a:r>
            <a:endParaRPr lang="en-US">
              <a:cs typeface="Calibri" panose="020F0502020204030204"/>
            </a:endParaRPr>
          </a:p>
          <a:p>
            <a:pPr>
              <a:buFont typeface="Arial"/>
              <a:buChar char="•"/>
            </a:pPr>
            <a:endParaRPr lang="en-US" b="1"/>
          </a:p>
          <a:p>
            <a:pPr>
              <a:buFont typeface="Arial"/>
              <a:buChar char="•"/>
            </a:pPr>
            <a:r>
              <a:rPr lang="en-US"/>
              <a:t>The State of Delaware launched the SREC Delaware Procurement Program in 2011 to facilitate the purchase of Solar Renewable Energy Certificates (SRECs) for Delmarva Power.</a:t>
            </a:r>
          </a:p>
          <a:p>
            <a:pPr>
              <a:buFont typeface="Arial"/>
              <a:buChar char="•"/>
            </a:pPr>
            <a:r>
              <a:rPr lang="en-US"/>
              <a:t>This program plays a crucial role in helping Delmarva Power meet its obligations under the Delaware Renewable Portfolio Standard (RPS).</a:t>
            </a:r>
          </a:p>
          <a:p>
            <a:pPr>
              <a:buFont typeface="Arial"/>
              <a:buChar char="•"/>
            </a:pPr>
            <a:r>
              <a:rPr lang="en-US"/>
              <a:t>Each year, SREC Delaware conducts a competitive procurement process, allowing eligible solar projects to submit bids for participation. This provides solar system owners with an opportunity to sell their SRECs to Delmarva Power.</a:t>
            </a:r>
            <a:endParaRPr lang="en-US">
              <a:cs typeface="Calibri"/>
            </a:endParaRPr>
          </a:p>
          <a:p>
            <a:pPr marL="171450" indent="-171450">
              <a:buFont typeface="Arial"/>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7</a:t>
            </a:fld>
            <a:endParaRPr lang="en-US"/>
          </a:p>
        </p:txBody>
      </p:sp>
    </p:spTree>
    <p:extLst>
      <p:ext uri="{BB962C8B-B14F-4D97-AF65-F5344CB8AC3E}">
        <p14:creationId xmlns:p14="http://schemas.microsoft.com/office/powerpoint/2010/main" val="503068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SREC Delaware is a bid based program. This means that contracts are awarded based on bid price. When you submit an application, you will provide information about the system, as well as provide a dollar amount that you would be willing to accept per SREC. The lowest bids in each tier will win contracts. </a:t>
            </a:r>
          </a:p>
          <a:p>
            <a:endParaRPr lang="en-US"/>
          </a:p>
          <a:p>
            <a:pPr marL="171450" indent="-171450">
              <a:buFont typeface="Arial"/>
              <a:buChar char="•"/>
            </a:pPr>
            <a:r>
              <a:rPr lang="en-US" b="1" dirty="0"/>
              <a:t>Four Tiers of Procurement</a:t>
            </a:r>
            <a:r>
              <a:rPr lang="en-US" dirty="0"/>
              <a:t>:</a:t>
            </a:r>
            <a:endParaRPr lang="en-US" dirty="0">
              <a:cs typeface="Calibri"/>
            </a:endParaRPr>
          </a:p>
          <a:p>
            <a:pPr marL="628650" lvl="1" indent="-171450">
              <a:buFont typeface="Courier New"/>
              <a:buChar char="o"/>
            </a:pPr>
            <a:r>
              <a:rPr lang="en-US" b="1" dirty="0"/>
              <a:t>Alpha Tier</a:t>
            </a:r>
            <a:r>
              <a:rPr lang="en-US" dirty="0"/>
              <a:t>: Small and medium-scale, customer-owned in-state systems (≤350 kW). Most customer owned systems will fall into this category and is the primary focus of this Webinar. We will quickly cover the remaining tiers for informational purposes. </a:t>
            </a:r>
            <a:endParaRPr lang="en-US" dirty="0">
              <a:cs typeface="Calibri" panose="020F0502020204030204"/>
            </a:endParaRPr>
          </a:p>
          <a:p>
            <a:pPr marL="628650" lvl="1" indent="-171450">
              <a:buFont typeface="Courier New"/>
              <a:buChar char="o"/>
            </a:pPr>
            <a:r>
              <a:rPr lang="en-US" b="1" dirty="0"/>
              <a:t>Beta Tier</a:t>
            </a:r>
            <a:r>
              <a:rPr lang="en-US" dirty="0"/>
              <a:t>: Large-scale in-state systems (&gt;350 kW but ≤2 MW).</a:t>
            </a:r>
            <a:endParaRPr lang="en-US" dirty="0">
              <a:cs typeface="Calibri" panose="020F0502020204030204"/>
            </a:endParaRPr>
          </a:p>
          <a:p>
            <a:pPr marL="628650" lvl="1" indent="-171450">
              <a:buFont typeface="Courier New"/>
              <a:buChar char="o"/>
            </a:pPr>
            <a:r>
              <a:rPr lang="en-US" b="1" dirty="0"/>
              <a:t>Gamma Tier</a:t>
            </a:r>
            <a:r>
              <a:rPr lang="en-US" dirty="0"/>
              <a:t>: Discretionary purchases from systems up to 5 MW, including out-of-state systems and third-party SREC ownership.</a:t>
            </a:r>
            <a:endParaRPr lang="en-US" dirty="0">
              <a:cs typeface="Calibri" panose="020F0502020204030204"/>
            </a:endParaRPr>
          </a:p>
          <a:p>
            <a:pPr marL="628650" lvl="1" indent="-171450">
              <a:buFont typeface="Courier New"/>
              <a:buChar char="o"/>
            </a:pPr>
            <a:r>
              <a:rPr lang="en-US" b="1" dirty="0"/>
              <a:t>Delta Tier</a:t>
            </a:r>
            <a:r>
              <a:rPr lang="en-US" dirty="0"/>
              <a:t> (New for 2024): Large-scale in-state systems (&gt;2 MW), with a 5-year contract term.</a:t>
            </a:r>
            <a:endParaRPr lang="en-US" dirty="0">
              <a:cs typeface="Calibri" panose="020F0502020204030204"/>
            </a:endParaRPr>
          </a:p>
          <a:p>
            <a:pPr marL="171450" indent="-171450">
              <a:buFont typeface="Arial"/>
              <a:buChar char="•"/>
            </a:pPr>
            <a:r>
              <a:rPr lang="en-US" b="1" dirty="0"/>
              <a:t>Contract Terms</a:t>
            </a:r>
            <a:r>
              <a:rPr lang="en-US" dirty="0"/>
              <a:t>:</a:t>
            </a:r>
            <a:endParaRPr lang="en-US" dirty="0">
              <a:cs typeface="Calibri"/>
            </a:endParaRPr>
          </a:p>
          <a:p>
            <a:pPr marL="914400" lvl="1" indent="-171450">
              <a:buFont typeface="Courier New"/>
              <a:buChar char="o"/>
            </a:pPr>
            <a:r>
              <a:rPr lang="en-US" b="1" dirty="0"/>
              <a:t>Alpha, Beta, and Gamma Tiers: </a:t>
            </a:r>
            <a:r>
              <a:rPr lang="en-US" dirty="0"/>
              <a:t>25-year contracts, compensated at auction price for the first 10 years, followed by $10 per SREC for the remaining 15 years.</a:t>
            </a:r>
            <a:endParaRPr lang="en-US" dirty="0">
              <a:cs typeface="Calibri"/>
            </a:endParaRPr>
          </a:p>
          <a:p>
            <a:pPr marL="914400" lvl="1" indent="-171450">
              <a:buFont typeface="Courier New"/>
              <a:buChar char="o"/>
            </a:pPr>
            <a:r>
              <a:rPr lang="en-US" b="1" dirty="0"/>
              <a:t>Delta Tier: </a:t>
            </a:r>
            <a:r>
              <a:rPr lang="en-US" dirty="0"/>
              <a:t>5-year contract, compensated at the bid price for all five years.</a:t>
            </a:r>
            <a:endParaRPr lang="en-US" dirty="0">
              <a:cs typeface="Calibri"/>
            </a:endParaRPr>
          </a:p>
          <a:p>
            <a:endParaRPr lang="en-US">
              <a:cs typeface="Calibri"/>
            </a:endParaRPr>
          </a:p>
          <a:p>
            <a:pPr marL="171450" indent="-171450">
              <a:buFont typeface="Arial"/>
              <a:buChar char="•"/>
            </a:pPr>
            <a:r>
              <a:rPr lang="en-US" b="1" dirty="0"/>
              <a:t>Procurement Target</a:t>
            </a:r>
            <a:r>
              <a:rPr lang="en-US" dirty="0"/>
              <a:t>:</a:t>
            </a:r>
            <a:endParaRPr lang="en-US" dirty="0">
              <a:cs typeface="Calibri"/>
            </a:endParaRPr>
          </a:p>
          <a:p>
            <a:pPr marL="628650" lvl="1" indent="-171450">
              <a:buFont typeface="Courier New"/>
              <a:buChar char="o"/>
            </a:pPr>
            <a:r>
              <a:rPr lang="en-US" dirty="0"/>
              <a:t>Minimum: 11,000 SRECs.</a:t>
            </a:r>
            <a:endParaRPr lang="en-US" dirty="0">
              <a:cs typeface="Calibri" panose="020F0502020204030204"/>
            </a:endParaRPr>
          </a:p>
          <a:p>
            <a:pPr marL="628650" lvl="1" indent="-171450">
              <a:buFont typeface="Courier New"/>
              <a:buChar char="o"/>
            </a:pPr>
            <a:r>
              <a:rPr lang="en-US" dirty="0"/>
              <a:t>Maximum: 31,000 SRECs.</a:t>
            </a:r>
            <a:endParaRPr lang="en-US" dirty="0">
              <a:cs typeface="Calibri"/>
            </a:endParaRPr>
          </a:p>
          <a:p>
            <a:pPr marL="171450" indent="-171450">
              <a:buFont typeface="Arial"/>
              <a:buChar char="•"/>
            </a:pPr>
            <a:endParaRPr lang="en-US">
              <a:cs typeface="Calibri"/>
            </a:endParaRPr>
          </a:p>
          <a:p>
            <a:pPr marL="171450" indent="-171450">
              <a:buFont typeface="Arial"/>
              <a:buChar char="•"/>
            </a:pPr>
            <a:r>
              <a:rPr lang="en-US" b="1" dirty="0"/>
              <a:t>Pricing Discretion</a:t>
            </a:r>
            <a:r>
              <a:rPr lang="en-US" dirty="0"/>
              <a:t>: Delmarva can exercise price discretion in any tier, rejecting bids that exceed a set price. Non-winning bids cannot fill another tier.</a:t>
            </a:r>
            <a:endParaRPr lang="en-US" dirty="0">
              <a:cs typeface="Calibri"/>
            </a:endParaRPr>
          </a:p>
          <a:p>
            <a:pPr marL="171450" indent="-171450">
              <a:buFont typeface="Arial"/>
              <a:buChar char="•"/>
            </a:pPr>
            <a:endParaRPr lang="en-US">
              <a:cs typeface="Calibri"/>
            </a:endParaRPr>
          </a:p>
          <a:p>
            <a:pPr marL="171450" indent="-171450">
              <a:lnSpc>
                <a:spcPct val="90000"/>
              </a:lnSpc>
              <a:spcBef>
                <a:spcPts val="1000"/>
              </a:spcBef>
              <a:buFont typeface="Arial"/>
              <a:buChar char="•"/>
            </a:pPr>
            <a:r>
              <a:rPr lang="en-US" dirty="0"/>
              <a:t>If your application is successful, you will need to enter solar meter readings to receive payment for your SRECs. </a:t>
            </a:r>
            <a:endParaRPr lang="en-US" dirty="0">
              <a:cs typeface="Calibri" panose="020F0502020204030204"/>
            </a:endParaRPr>
          </a:p>
          <a:p>
            <a:pPr marL="171450" indent="-171450">
              <a:lnSpc>
                <a:spcPct val="90000"/>
              </a:lnSpc>
              <a:spcBef>
                <a:spcPts val="1000"/>
              </a:spcBef>
              <a:buFont typeface="Arial"/>
              <a:buChar char="•"/>
            </a:pPr>
            <a:endParaRPr lang="en-US"/>
          </a:p>
          <a:p>
            <a:pPr marL="171450" indent="-171450">
              <a:lnSpc>
                <a:spcPct val="90000"/>
              </a:lnSpc>
              <a:spcBef>
                <a:spcPts val="1000"/>
              </a:spcBef>
              <a:buFont typeface="Arial"/>
              <a:buChar char="•"/>
            </a:pPr>
            <a:r>
              <a:rPr lang="en-US" dirty="0"/>
              <a:t>We Recommended to enter meter readings at least a few time a year.</a:t>
            </a:r>
            <a:endParaRPr lang="en-US" dirty="0">
              <a:cs typeface="Calibri"/>
            </a:endParaRPr>
          </a:p>
          <a:p>
            <a:pPr marL="171450" indent="-171450">
              <a:buFont typeface="Arial"/>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8</a:t>
            </a:fld>
            <a:endParaRPr lang="en-US"/>
          </a:p>
        </p:txBody>
      </p:sp>
    </p:spTree>
    <p:extLst>
      <p:ext uri="{BB962C8B-B14F-4D97-AF65-F5344CB8AC3E}">
        <p14:creationId xmlns:p14="http://schemas.microsoft.com/office/powerpoint/2010/main" val="1901996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solidFill>
                  <a:srgbClr val="728390"/>
                </a:solidFill>
              </a:rPr>
              <a:t>Delaware Certification Requirements for SREC Generation:</a:t>
            </a:r>
            <a:endParaRPr lang="en-US" b="1">
              <a:solidFill>
                <a:srgbClr val="728390"/>
              </a:solidFill>
              <a:cs typeface="Calibri"/>
            </a:endParaRPr>
          </a:p>
          <a:p>
            <a:pPr marL="285750" indent="-285750">
              <a:buFont typeface="Arial"/>
              <a:buChar char="•"/>
              <a:defRPr/>
            </a:pPr>
            <a:endParaRPr lang="en-US" b="1">
              <a:solidFill>
                <a:srgbClr val="728390"/>
              </a:solidFill>
              <a:cs typeface="Calibri"/>
            </a:endParaRPr>
          </a:p>
          <a:p>
            <a:pPr marL="285750" indent="-285750">
              <a:buFont typeface="Arial"/>
              <a:buChar char="•"/>
              <a:defRPr/>
            </a:pPr>
            <a:r>
              <a:rPr lang="en-US">
                <a:solidFill>
                  <a:srgbClr val="728390"/>
                </a:solidFill>
              </a:rPr>
              <a:t>Before your system can begin generating SRECs, it must receive a Delaware Certification number. This certification verifies that your solar system meets the necessary requirements to produce SRECs eligible for sale in Delaware.</a:t>
            </a:r>
            <a:endParaRPr lang="en-US">
              <a:cs typeface="Calibri" panose="020F0502020204030204"/>
            </a:endParaRPr>
          </a:p>
          <a:p>
            <a:pPr marL="285750" indent="-285750">
              <a:buFont typeface="Arial"/>
              <a:buChar char="•"/>
              <a:defRPr/>
            </a:pPr>
            <a:r>
              <a:rPr lang="en-US">
                <a:solidFill>
                  <a:srgbClr val="728390"/>
                </a:solidFill>
              </a:rPr>
              <a:t>To obtain certification, you must submit an application to the Delaware Public Service Commission (DE PSC). Often, your solar installer may have already registered your system, so be sure to check with them first.</a:t>
            </a:r>
            <a:endParaRPr lang="en-US">
              <a:cs typeface="Calibri" panose="020F0502020204030204"/>
            </a:endParaRPr>
          </a:p>
          <a:p>
            <a:pPr marL="285750" indent="-285750">
              <a:buFont typeface="Arial"/>
              <a:buChar char="•"/>
              <a:defRPr/>
            </a:pPr>
            <a:r>
              <a:rPr lang="en-US">
                <a:solidFill>
                  <a:srgbClr val="728390"/>
                </a:solidFill>
              </a:rPr>
              <a:t>For more information on the certification process, please refer to our FAQ on applying for Delaware Certification.</a:t>
            </a:r>
            <a:endParaRPr lang="en-US">
              <a:cs typeface="Calibri" panose="020F0502020204030204"/>
            </a:endParaRPr>
          </a:p>
          <a:p>
            <a:pPr>
              <a:defRPr/>
            </a:pPr>
            <a:endParaRPr lang="en-US">
              <a:solidFill>
                <a:srgbClr val="728390"/>
              </a:solidFill>
              <a:cs typeface="Calibri"/>
            </a:endParaRPr>
          </a:p>
          <a:p>
            <a:pPr marL="0" marR="0" lvl="0" indent="0" algn="l" defTabSz="914400">
              <a:lnSpc>
                <a:spcPct val="100000"/>
              </a:lnSpc>
              <a:spcBef>
                <a:spcPts val="0"/>
              </a:spcBef>
              <a:spcAft>
                <a:spcPts val="0"/>
              </a:spcAft>
              <a:buClrTx/>
              <a:buSzTx/>
              <a:buFontTx/>
              <a:buNone/>
              <a:tabLst/>
              <a:defRPr/>
            </a:pPr>
            <a:endParaRPr lang="en-US" sz="1600" b="1" i="0" u="none" strike="noStrike" baseline="0">
              <a:solidFill>
                <a:srgbClr val="728390"/>
              </a:solidFill>
              <a:latin typeface="Montserrat" panose="00000500000000000000" pitchFamily="2" charset="0"/>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9</a:t>
            </a:fld>
            <a:endParaRPr lang="en-US"/>
          </a:p>
        </p:txBody>
      </p:sp>
    </p:spTree>
    <p:extLst>
      <p:ext uri="{BB962C8B-B14F-4D97-AF65-F5344CB8AC3E}">
        <p14:creationId xmlns:p14="http://schemas.microsoft.com/office/powerpoint/2010/main" val="4215742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solidFill>
                  <a:srgbClr val="000000"/>
                </a:solidFill>
              </a:rPr>
              <a:t>Bonuses for Delaware Labor and Parts:</a:t>
            </a:r>
            <a:endParaRPr lang="en-US"/>
          </a:p>
          <a:p>
            <a:pPr>
              <a:defRPr/>
            </a:pPr>
            <a:endParaRPr lang="en-US" b="1">
              <a:solidFill>
                <a:srgbClr val="000000"/>
              </a:solidFill>
            </a:endParaRPr>
          </a:p>
          <a:p>
            <a:pPr marL="171450" indent="-171450">
              <a:buFont typeface="Arial"/>
              <a:buChar char="•"/>
              <a:defRPr/>
            </a:pPr>
            <a:r>
              <a:rPr lang="en-US" b="1">
                <a:solidFill>
                  <a:srgbClr val="000000"/>
                </a:solidFill>
              </a:rPr>
              <a:t>Eligibility</a:t>
            </a:r>
            <a:r>
              <a:rPr lang="en-US">
                <a:solidFill>
                  <a:srgbClr val="000000"/>
                </a:solidFill>
              </a:rPr>
              <a:t>: Bonuses are available for solar systems that use Delaware labor or have solar panels manufactured in Delaware. However, since Delaware no longer manufactures solar parts, systems can only qualify for the Delaware parts bonus if they are existing installations or use older panels previously manufactured in the state.</a:t>
            </a:r>
            <a:endParaRPr lang="en-US"/>
          </a:p>
          <a:p>
            <a:pPr marL="171450" indent="-171450">
              <a:buFont typeface="Arial"/>
              <a:buChar char="•"/>
              <a:defRPr/>
            </a:pPr>
            <a:r>
              <a:rPr lang="en-US" b="1">
                <a:solidFill>
                  <a:srgbClr val="000000"/>
                </a:solidFill>
              </a:rPr>
              <a:t>Verification</a:t>
            </a:r>
            <a:r>
              <a:rPr lang="en-US">
                <a:solidFill>
                  <a:srgbClr val="000000"/>
                </a:solidFill>
              </a:rPr>
              <a:t>: Eligibility for these bonuses is confirmed by the Delaware Public Service Commission (DE PSC). System owners must provide the necessary documentation to verify eligibility, which will be noted in the system’s certification number once confirmed.</a:t>
            </a:r>
            <a:endParaRPr lang="en-US"/>
          </a:p>
          <a:p>
            <a:pPr marL="171450" indent="-171450">
              <a:buFont typeface="Arial"/>
              <a:buChar char="•"/>
              <a:defRPr/>
            </a:pPr>
            <a:r>
              <a:rPr lang="en-US" b="1">
                <a:solidFill>
                  <a:srgbClr val="000000"/>
                </a:solidFill>
              </a:rPr>
              <a:t>Bonus Calculation</a:t>
            </a:r>
            <a:r>
              <a:rPr lang="en-US">
                <a:solidFill>
                  <a:srgbClr val="000000"/>
                </a:solidFill>
              </a:rPr>
              <a:t>: If a system qualifies for either bonus, it will receive an additional 10% per SREC for each qualifying bonus.</a:t>
            </a:r>
            <a:endParaRPr lang="en-US"/>
          </a:p>
          <a:p>
            <a:pPr marL="628650" lvl="1" indent="-171450">
              <a:buFont typeface="Arial"/>
              <a:buChar char="•"/>
              <a:defRPr/>
            </a:pPr>
            <a:r>
              <a:rPr lang="en-US" b="1">
                <a:solidFill>
                  <a:srgbClr val="000000"/>
                </a:solidFill>
              </a:rPr>
              <a:t>Example</a:t>
            </a:r>
            <a:r>
              <a:rPr lang="en-US">
                <a:solidFill>
                  <a:srgbClr val="000000"/>
                </a:solidFill>
              </a:rPr>
              <a:t>: A successful bid at $30 per SREC with Delaware labor associated with the certification number would receive $33 per SREC for the first 10 years.</a:t>
            </a:r>
            <a:endParaRPr lang="en-US"/>
          </a:p>
          <a:p>
            <a:pPr marL="171450" indent="-171450">
              <a:buFont typeface="Arial"/>
              <a:buChar char="•"/>
              <a:defRPr/>
            </a:pPr>
            <a:r>
              <a:rPr lang="en-US" b="1">
                <a:solidFill>
                  <a:srgbClr val="000000"/>
                </a:solidFill>
              </a:rPr>
              <a:t>Bid Tie Preference</a:t>
            </a:r>
            <a:r>
              <a:rPr lang="en-US">
                <a:solidFill>
                  <a:srgbClr val="000000"/>
                </a:solidFill>
              </a:rPr>
              <a:t>: In the event of a bid tie, preference is given to bids with Delaware parts and labor.</a:t>
            </a:r>
            <a:endParaRPr lang="en-US"/>
          </a:p>
          <a:p>
            <a:pPr>
              <a:defRPr/>
            </a:pPr>
            <a:r>
              <a:rPr lang="en-US">
                <a:solidFill>
                  <a:srgbClr val="000000"/>
                </a:solidFill>
              </a:rPr>
              <a:t>Make sure to provide the necessary documentation to take full advantage of these bonuses.</a:t>
            </a:r>
            <a:endParaRPr lang="en-US"/>
          </a:p>
          <a:p>
            <a:pPr>
              <a:defRPr/>
            </a:pPr>
            <a:endParaRPr lang="en-US">
              <a:cs typeface="Calibri"/>
            </a:endParaRPr>
          </a:p>
          <a:p>
            <a:pPr>
              <a:defRPr/>
            </a:pPr>
            <a:endParaRPr lang="en-US" i="0" u="none" strike="noStrike" baseline="0">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10</a:t>
            </a:fld>
            <a:endParaRPr lang="en-US"/>
          </a:p>
        </p:txBody>
      </p:sp>
    </p:spTree>
    <p:extLst>
      <p:ext uri="{BB962C8B-B14F-4D97-AF65-F5344CB8AC3E}">
        <p14:creationId xmlns:p14="http://schemas.microsoft.com/office/powerpoint/2010/main" val="2221414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Bid Submission and Management of SREC Contracts:</a:t>
            </a:r>
            <a:endParaRPr lang="en-US"/>
          </a:p>
          <a:p>
            <a:endParaRPr lang="en-US" b="1"/>
          </a:p>
          <a:p>
            <a:pPr marL="171450" indent="-171450">
              <a:buFont typeface="Arial"/>
              <a:buChar char="•"/>
            </a:pPr>
            <a:r>
              <a:rPr lang="en-US" b="1"/>
              <a:t>Who Can Submit Bids</a:t>
            </a:r>
            <a:r>
              <a:rPr lang="en-US"/>
              <a:t>: Bids can be submitted by either the system owner or an Owner Representative.</a:t>
            </a:r>
          </a:p>
          <a:p>
            <a:pPr marL="171450" indent="-171450">
              <a:buFont typeface="Arial"/>
              <a:buChar char="•"/>
            </a:pPr>
            <a:r>
              <a:rPr lang="en-US" b="1"/>
              <a:t>Managing SREC Contracts</a:t>
            </a:r>
            <a:r>
              <a:rPr lang="en-US"/>
              <a:t>: Both SREC owners and Owner Representatives have the authority to manage successful SREC contracts.</a:t>
            </a:r>
          </a:p>
          <a:p>
            <a:pPr marL="171450" indent="-171450">
              <a:buFont typeface="Arial"/>
              <a:buChar char="•"/>
            </a:pPr>
            <a:r>
              <a:rPr lang="en-US" b="1"/>
              <a:t>Flexibility with Representatives</a:t>
            </a:r>
            <a:r>
              <a:rPr lang="en-US"/>
              <a:t>: SREC owners can change or remove Owner Representative oversight at any time, allowing for flexible management of their contracts.</a:t>
            </a:r>
          </a:p>
          <a:p>
            <a:pPr marL="171450" indent="-171450">
              <a:buFont typeface="Arial"/>
              <a:buChar char="•"/>
            </a:pPr>
            <a:r>
              <a:rPr lang="en-US" b="1"/>
              <a:t>Role of Solar Companies</a:t>
            </a:r>
            <a:r>
              <a:rPr lang="en-US"/>
              <a:t>: Some solar installation companies act as Owner Representatives and handle the application process for their customers, while others require customers to submit their own applications.</a:t>
            </a:r>
          </a:p>
          <a:p>
            <a:pPr marL="171450" indent="-171450">
              <a:buFont typeface="Arial"/>
              <a:buChar char="•"/>
            </a:pPr>
            <a:r>
              <a:rPr lang="en-US" b="1"/>
              <a:t>Submitting Your Own Application</a:t>
            </a:r>
            <a:r>
              <a:rPr lang="en-US"/>
              <a:t>: If you do not have an existing relationship with a solar company that will submit your application, you will need to submit it yourself. Currently, we are not aware of any Owner Representatives who will submit applications for systems they did not install.</a:t>
            </a:r>
          </a:p>
          <a:p>
            <a:endParaRPr lang="en-US"/>
          </a:p>
          <a:p>
            <a:r>
              <a:rPr lang="en-US"/>
              <a:t>Ensure you have a clear plan for submitting your application and managing your SREC contract.</a:t>
            </a:r>
            <a:endParaRPr lang="en-US">
              <a:cs typeface="Calibri" panose="020F0502020204030204"/>
            </a:endParaRPr>
          </a:p>
          <a:p>
            <a:pPr>
              <a:lnSpc>
                <a:spcPct val="90000"/>
              </a:lnSpc>
              <a:spcBef>
                <a:spcPts val="1000"/>
              </a:spcBef>
              <a:buFont typeface="Arial"/>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24F47056-819C-4751-B9BC-BC60FD95B2D7}" type="slidenum">
              <a:rPr lang="en-US" smtClean="0"/>
              <a:t>11</a:t>
            </a:fld>
            <a:endParaRPr lang="en-US"/>
          </a:p>
        </p:txBody>
      </p:sp>
    </p:spTree>
    <p:extLst>
      <p:ext uri="{BB962C8B-B14F-4D97-AF65-F5344CB8AC3E}">
        <p14:creationId xmlns:p14="http://schemas.microsoft.com/office/powerpoint/2010/main" val="158623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2DC48-F787-6F2B-6F29-1ABEB54561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9069B4-5BA2-AFE5-20A8-472CF33AD4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4B6477-2AC9-DB7F-2F61-B43C7FAD1F99}"/>
              </a:ext>
            </a:extLst>
          </p:cNvPr>
          <p:cNvSpPr>
            <a:spLocks noGrp="1"/>
          </p:cNvSpPr>
          <p:nvPr>
            <p:ph type="dt" sz="half" idx="10"/>
          </p:nvPr>
        </p:nvSpPr>
        <p:spPr/>
        <p:txBody>
          <a:bodyPr/>
          <a:lstStyle/>
          <a:p>
            <a:fld id="{4985D15E-702C-48A4-B757-D6A85FC52956}" type="datetime1">
              <a:rPr lang="en-US" smtClean="0"/>
              <a:t>10/21/2024</a:t>
            </a:fld>
            <a:endParaRPr lang="en-US"/>
          </a:p>
        </p:txBody>
      </p:sp>
      <p:sp>
        <p:nvSpPr>
          <p:cNvPr id="5" name="Footer Placeholder 4">
            <a:extLst>
              <a:ext uri="{FF2B5EF4-FFF2-40B4-BE49-F238E27FC236}">
                <a16:creationId xmlns:a16="http://schemas.microsoft.com/office/drawing/2014/main" id="{74165937-DF6C-1CC8-D331-53F01260A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525285-F715-797D-742B-57BD57F0D71C}"/>
              </a:ext>
            </a:extLst>
          </p:cNvPr>
          <p:cNvSpPr>
            <a:spLocks noGrp="1"/>
          </p:cNvSpPr>
          <p:nvPr>
            <p:ph type="sldNum" sz="quarter" idx="12"/>
          </p:nvPr>
        </p:nvSpPr>
        <p:spPr/>
        <p:txBody>
          <a:bodyPr/>
          <a:lstStyle/>
          <a:p>
            <a:fld id="{FDFEB414-9B9B-47A2-A671-3191F70CAAA6}" type="slidenum">
              <a:rPr lang="en-US" smtClean="0"/>
              <a:t>‹#›</a:t>
            </a:fld>
            <a:endParaRPr lang="en-US"/>
          </a:p>
        </p:txBody>
      </p:sp>
    </p:spTree>
    <p:extLst>
      <p:ext uri="{BB962C8B-B14F-4D97-AF65-F5344CB8AC3E}">
        <p14:creationId xmlns:p14="http://schemas.microsoft.com/office/powerpoint/2010/main" val="3664934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DBA8-E7A5-D5F2-826A-F0C3EC84DE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889B-E10A-CDF0-1942-2BEBE5B525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30662-C29C-7DDB-2F5E-1BD1F4FABCE7}"/>
              </a:ext>
            </a:extLst>
          </p:cNvPr>
          <p:cNvSpPr>
            <a:spLocks noGrp="1"/>
          </p:cNvSpPr>
          <p:nvPr>
            <p:ph type="dt" sz="half" idx="10"/>
          </p:nvPr>
        </p:nvSpPr>
        <p:spPr/>
        <p:txBody>
          <a:bodyPr/>
          <a:lstStyle/>
          <a:p>
            <a:fld id="{FCD55205-4B1F-441F-991A-4D05673E0547}" type="datetime1">
              <a:rPr lang="en-US" smtClean="0"/>
              <a:t>10/21/2024</a:t>
            </a:fld>
            <a:endParaRPr lang="en-US"/>
          </a:p>
        </p:txBody>
      </p:sp>
      <p:sp>
        <p:nvSpPr>
          <p:cNvPr id="5" name="Footer Placeholder 4">
            <a:extLst>
              <a:ext uri="{FF2B5EF4-FFF2-40B4-BE49-F238E27FC236}">
                <a16:creationId xmlns:a16="http://schemas.microsoft.com/office/drawing/2014/main" id="{BA36BF6B-93BE-BBCB-A2DE-62E288881A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4CD04-50A4-7071-3097-D879162BEDCB}"/>
              </a:ext>
            </a:extLst>
          </p:cNvPr>
          <p:cNvSpPr>
            <a:spLocks noGrp="1"/>
          </p:cNvSpPr>
          <p:nvPr>
            <p:ph type="sldNum" sz="quarter" idx="12"/>
          </p:nvPr>
        </p:nvSpPr>
        <p:spPr/>
        <p:txBody>
          <a:bodyPr/>
          <a:lstStyle/>
          <a:p>
            <a:fld id="{FDFEB414-9B9B-47A2-A671-3191F70CAAA6}" type="slidenum">
              <a:rPr lang="en-US" smtClean="0"/>
              <a:t>‹#›</a:t>
            </a:fld>
            <a:endParaRPr lang="en-US"/>
          </a:p>
        </p:txBody>
      </p:sp>
    </p:spTree>
    <p:extLst>
      <p:ext uri="{BB962C8B-B14F-4D97-AF65-F5344CB8AC3E}">
        <p14:creationId xmlns:p14="http://schemas.microsoft.com/office/powerpoint/2010/main" val="402094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96B2A5-D97E-36C1-9151-A6F0A4FF4C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E6C384-4AAF-5DF7-7CA3-2735305CC0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F44EC-4742-D8CB-46FC-21BA2EB9A8BB}"/>
              </a:ext>
            </a:extLst>
          </p:cNvPr>
          <p:cNvSpPr>
            <a:spLocks noGrp="1"/>
          </p:cNvSpPr>
          <p:nvPr>
            <p:ph type="dt" sz="half" idx="10"/>
          </p:nvPr>
        </p:nvSpPr>
        <p:spPr/>
        <p:txBody>
          <a:bodyPr/>
          <a:lstStyle/>
          <a:p>
            <a:fld id="{6C4C7034-F497-4318-923B-E789D9771C66}" type="datetime1">
              <a:rPr lang="en-US" smtClean="0"/>
              <a:t>10/21/2024</a:t>
            </a:fld>
            <a:endParaRPr lang="en-US"/>
          </a:p>
        </p:txBody>
      </p:sp>
      <p:sp>
        <p:nvSpPr>
          <p:cNvPr id="5" name="Footer Placeholder 4">
            <a:extLst>
              <a:ext uri="{FF2B5EF4-FFF2-40B4-BE49-F238E27FC236}">
                <a16:creationId xmlns:a16="http://schemas.microsoft.com/office/drawing/2014/main" id="{0E192406-B92C-B150-7774-B85B5E656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F3465-B53E-CC7A-7CC3-1B062BB80C59}"/>
              </a:ext>
            </a:extLst>
          </p:cNvPr>
          <p:cNvSpPr>
            <a:spLocks noGrp="1"/>
          </p:cNvSpPr>
          <p:nvPr>
            <p:ph type="sldNum" sz="quarter" idx="12"/>
          </p:nvPr>
        </p:nvSpPr>
        <p:spPr/>
        <p:txBody>
          <a:bodyPr/>
          <a:lstStyle/>
          <a:p>
            <a:fld id="{FDFEB414-9B9B-47A2-A671-3191F70CAAA6}" type="slidenum">
              <a:rPr lang="en-US" smtClean="0"/>
              <a:t>‹#›</a:t>
            </a:fld>
            <a:endParaRPr lang="en-US"/>
          </a:p>
        </p:txBody>
      </p:sp>
    </p:spTree>
    <p:extLst>
      <p:ext uri="{BB962C8B-B14F-4D97-AF65-F5344CB8AC3E}">
        <p14:creationId xmlns:p14="http://schemas.microsoft.com/office/powerpoint/2010/main" val="4076145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DDAE-78E4-2196-72C5-006E1B6745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D6266A-0FDA-1261-77D7-1E2E8AA119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3A025-3CBF-4D83-13BA-8B6D57CA3D98}"/>
              </a:ext>
            </a:extLst>
          </p:cNvPr>
          <p:cNvSpPr>
            <a:spLocks noGrp="1"/>
          </p:cNvSpPr>
          <p:nvPr>
            <p:ph type="dt" sz="half" idx="10"/>
          </p:nvPr>
        </p:nvSpPr>
        <p:spPr/>
        <p:txBody>
          <a:bodyPr/>
          <a:lstStyle/>
          <a:p>
            <a:fld id="{9C4CB107-A105-466A-BF7C-519EC9EDF55F}" type="datetime1">
              <a:rPr lang="en-US" smtClean="0"/>
              <a:t>10/21/2024</a:t>
            </a:fld>
            <a:endParaRPr lang="en-US"/>
          </a:p>
        </p:txBody>
      </p:sp>
      <p:sp>
        <p:nvSpPr>
          <p:cNvPr id="5" name="Footer Placeholder 4">
            <a:extLst>
              <a:ext uri="{FF2B5EF4-FFF2-40B4-BE49-F238E27FC236}">
                <a16:creationId xmlns:a16="http://schemas.microsoft.com/office/drawing/2014/main" id="{C1FDDB57-47E1-EC41-0A6A-95CCC4611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F0F747-9D92-08DC-7611-7123801184C3}"/>
              </a:ext>
            </a:extLst>
          </p:cNvPr>
          <p:cNvSpPr>
            <a:spLocks noGrp="1"/>
          </p:cNvSpPr>
          <p:nvPr>
            <p:ph type="sldNum" sz="quarter" idx="12"/>
          </p:nvPr>
        </p:nvSpPr>
        <p:spPr/>
        <p:txBody>
          <a:bodyPr/>
          <a:lstStyle/>
          <a:p>
            <a:fld id="{FDFEB414-9B9B-47A2-A671-3191F70CAAA6}" type="slidenum">
              <a:rPr lang="en-US" smtClean="0"/>
              <a:t>‹#›</a:t>
            </a:fld>
            <a:endParaRPr lang="en-US"/>
          </a:p>
        </p:txBody>
      </p:sp>
    </p:spTree>
    <p:extLst>
      <p:ext uri="{BB962C8B-B14F-4D97-AF65-F5344CB8AC3E}">
        <p14:creationId xmlns:p14="http://schemas.microsoft.com/office/powerpoint/2010/main" val="107670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A92E4-A9C6-073A-58CA-0AFF1BC9E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8DBA15-0B85-AD3E-89F2-F6A53FDFF5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1FE27C-9740-F48E-08C3-7C20F6ADDCB8}"/>
              </a:ext>
            </a:extLst>
          </p:cNvPr>
          <p:cNvSpPr>
            <a:spLocks noGrp="1"/>
          </p:cNvSpPr>
          <p:nvPr>
            <p:ph type="dt" sz="half" idx="10"/>
          </p:nvPr>
        </p:nvSpPr>
        <p:spPr/>
        <p:txBody>
          <a:bodyPr/>
          <a:lstStyle/>
          <a:p>
            <a:fld id="{58F5CCD0-916F-4668-8762-5403441FEAEC}" type="datetime1">
              <a:rPr lang="en-US" smtClean="0"/>
              <a:t>10/21/2024</a:t>
            </a:fld>
            <a:endParaRPr lang="en-US"/>
          </a:p>
        </p:txBody>
      </p:sp>
      <p:sp>
        <p:nvSpPr>
          <p:cNvPr id="5" name="Footer Placeholder 4">
            <a:extLst>
              <a:ext uri="{FF2B5EF4-FFF2-40B4-BE49-F238E27FC236}">
                <a16:creationId xmlns:a16="http://schemas.microsoft.com/office/drawing/2014/main" id="{814F3A9B-C494-8C63-C3A5-ED289BFA33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D9EE48-4E97-F4BE-22C7-CE5FF8C0B94E}"/>
              </a:ext>
            </a:extLst>
          </p:cNvPr>
          <p:cNvSpPr>
            <a:spLocks noGrp="1"/>
          </p:cNvSpPr>
          <p:nvPr>
            <p:ph type="sldNum" sz="quarter" idx="12"/>
          </p:nvPr>
        </p:nvSpPr>
        <p:spPr/>
        <p:txBody>
          <a:bodyPr/>
          <a:lstStyle/>
          <a:p>
            <a:fld id="{FDFEB414-9B9B-47A2-A671-3191F70CAAA6}" type="slidenum">
              <a:rPr lang="en-US" smtClean="0"/>
              <a:t>‹#›</a:t>
            </a:fld>
            <a:endParaRPr lang="en-US"/>
          </a:p>
        </p:txBody>
      </p:sp>
    </p:spTree>
    <p:extLst>
      <p:ext uri="{BB962C8B-B14F-4D97-AF65-F5344CB8AC3E}">
        <p14:creationId xmlns:p14="http://schemas.microsoft.com/office/powerpoint/2010/main" val="334458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76B0-B255-787D-36EC-CC931FF775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FE2280-0867-186D-94E5-4B3A9E224C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EBFD7-B84F-491D-D513-942E203981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784195-B802-FA8B-6D05-54EA87238010}"/>
              </a:ext>
            </a:extLst>
          </p:cNvPr>
          <p:cNvSpPr>
            <a:spLocks noGrp="1"/>
          </p:cNvSpPr>
          <p:nvPr>
            <p:ph type="dt" sz="half" idx="10"/>
          </p:nvPr>
        </p:nvSpPr>
        <p:spPr/>
        <p:txBody>
          <a:bodyPr/>
          <a:lstStyle/>
          <a:p>
            <a:fld id="{F72C2BCA-24BB-4DD5-AF8F-DFD08759A12C}" type="datetime1">
              <a:rPr lang="en-US" smtClean="0"/>
              <a:t>10/21/2024</a:t>
            </a:fld>
            <a:endParaRPr lang="en-US"/>
          </a:p>
        </p:txBody>
      </p:sp>
      <p:sp>
        <p:nvSpPr>
          <p:cNvPr id="6" name="Footer Placeholder 5">
            <a:extLst>
              <a:ext uri="{FF2B5EF4-FFF2-40B4-BE49-F238E27FC236}">
                <a16:creationId xmlns:a16="http://schemas.microsoft.com/office/drawing/2014/main" id="{1EA3180D-FD1D-12ED-DFF2-AF2BE10266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5ECB2F-C28C-ECA1-A9EF-8208EEADBDDD}"/>
              </a:ext>
            </a:extLst>
          </p:cNvPr>
          <p:cNvSpPr>
            <a:spLocks noGrp="1"/>
          </p:cNvSpPr>
          <p:nvPr>
            <p:ph type="sldNum" sz="quarter" idx="12"/>
          </p:nvPr>
        </p:nvSpPr>
        <p:spPr/>
        <p:txBody>
          <a:bodyPr/>
          <a:lstStyle/>
          <a:p>
            <a:fld id="{FDFEB414-9B9B-47A2-A671-3191F70CAAA6}" type="slidenum">
              <a:rPr lang="en-US" smtClean="0"/>
              <a:t>‹#›</a:t>
            </a:fld>
            <a:endParaRPr lang="en-US"/>
          </a:p>
        </p:txBody>
      </p:sp>
    </p:spTree>
    <p:extLst>
      <p:ext uri="{BB962C8B-B14F-4D97-AF65-F5344CB8AC3E}">
        <p14:creationId xmlns:p14="http://schemas.microsoft.com/office/powerpoint/2010/main" val="46779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7203-540A-A8FE-187F-C97E6B8480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C8947D-A8CA-F851-F310-4619681B8C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C44061-8F34-1C5C-21FD-D00831CCBE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ABD9A8-3B40-BE9D-A10F-D9B5CAD091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0A106E-E875-EA2D-DADB-8070D26A68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A3DF78-48DC-902C-B314-A83FC29EF1A7}"/>
              </a:ext>
            </a:extLst>
          </p:cNvPr>
          <p:cNvSpPr>
            <a:spLocks noGrp="1"/>
          </p:cNvSpPr>
          <p:nvPr>
            <p:ph type="dt" sz="half" idx="10"/>
          </p:nvPr>
        </p:nvSpPr>
        <p:spPr/>
        <p:txBody>
          <a:bodyPr/>
          <a:lstStyle/>
          <a:p>
            <a:fld id="{6D490313-650F-4B1D-BE3E-8F3B2F09424F}" type="datetime1">
              <a:rPr lang="en-US" smtClean="0"/>
              <a:t>10/21/2024</a:t>
            </a:fld>
            <a:endParaRPr lang="en-US"/>
          </a:p>
        </p:txBody>
      </p:sp>
      <p:sp>
        <p:nvSpPr>
          <p:cNvPr id="8" name="Footer Placeholder 7">
            <a:extLst>
              <a:ext uri="{FF2B5EF4-FFF2-40B4-BE49-F238E27FC236}">
                <a16:creationId xmlns:a16="http://schemas.microsoft.com/office/drawing/2014/main" id="{62B2E8BD-BE49-F160-1CFE-1F8B4BB4F4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D0904C-75E4-979B-5206-8847311E6BCB}"/>
              </a:ext>
            </a:extLst>
          </p:cNvPr>
          <p:cNvSpPr>
            <a:spLocks noGrp="1"/>
          </p:cNvSpPr>
          <p:nvPr>
            <p:ph type="sldNum" sz="quarter" idx="12"/>
          </p:nvPr>
        </p:nvSpPr>
        <p:spPr/>
        <p:txBody>
          <a:bodyPr/>
          <a:lstStyle/>
          <a:p>
            <a:fld id="{FDFEB414-9B9B-47A2-A671-3191F70CAAA6}" type="slidenum">
              <a:rPr lang="en-US" smtClean="0"/>
              <a:t>‹#›</a:t>
            </a:fld>
            <a:endParaRPr lang="en-US"/>
          </a:p>
        </p:txBody>
      </p:sp>
    </p:spTree>
    <p:extLst>
      <p:ext uri="{BB962C8B-B14F-4D97-AF65-F5344CB8AC3E}">
        <p14:creationId xmlns:p14="http://schemas.microsoft.com/office/powerpoint/2010/main" val="184391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4EB83-9BB7-B1FD-35D9-D743153D2E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9659BE-0B1C-FB59-2D4E-8A02D51F349C}"/>
              </a:ext>
            </a:extLst>
          </p:cNvPr>
          <p:cNvSpPr>
            <a:spLocks noGrp="1"/>
          </p:cNvSpPr>
          <p:nvPr>
            <p:ph type="dt" sz="half" idx="10"/>
          </p:nvPr>
        </p:nvSpPr>
        <p:spPr/>
        <p:txBody>
          <a:bodyPr/>
          <a:lstStyle/>
          <a:p>
            <a:fld id="{20B39BBF-760F-4301-9EAF-E6635B173BDA}" type="datetime1">
              <a:rPr lang="en-US" smtClean="0"/>
              <a:t>10/21/2024</a:t>
            </a:fld>
            <a:endParaRPr lang="en-US"/>
          </a:p>
        </p:txBody>
      </p:sp>
      <p:sp>
        <p:nvSpPr>
          <p:cNvPr id="4" name="Footer Placeholder 3">
            <a:extLst>
              <a:ext uri="{FF2B5EF4-FFF2-40B4-BE49-F238E27FC236}">
                <a16:creationId xmlns:a16="http://schemas.microsoft.com/office/drawing/2014/main" id="{21EE0C81-A2C2-BDC9-AD9C-B61A70BAEC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EE60D6-92C9-4C0F-9038-DA04A255D780}"/>
              </a:ext>
            </a:extLst>
          </p:cNvPr>
          <p:cNvSpPr>
            <a:spLocks noGrp="1"/>
          </p:cNvSpPr>
          <p:nvPr>
            <p:ph type="sldNum" sz="quarter" idx="12"/>
          </p:nvPr>
        </p:nvSpPr>
        <p:spPr/>
        <p:txBody>
          <a:bodyPr/>
          <a:lstStyle/>
          <a:p>
            <a:fld id="{FDFEB414-9B9B-47A2-A671-3191F70CAAA6}" type="slidenum">
              <a:rPr lang="en-US" smtClean="0"/>
              <a:t>‹#›</a:t>
            </a:fld>
            <a:endParaRPr lang="en-US"/>
          </a:p>
        </p:txBody>
      </p:sp>
    </p:spTree>
    <p:extLst>
      <p:ext uri="{BB962C8B-B14F-4D97-AF65-F5344CB8AC3E}">
        <p14:creationId xmlns:p14="http://schemas.microsoft.com/office/powerpoint/2010/main" val="2484564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DC4908-0899-9740-B7CF-56845B346539}"/>
              </a:ext>
            </a:extLst>
          </p:cNvPr>
          <p:cNvSpPr>
            <a:spLocks noGrp="1"/>
          </p:cNvSpPr>
          <p:nvPr>
            <p:ph type="dt" sz="half" idx="10"/>
          </p:nvPr>
        </p:nvSpPr>
        <p:spPr/>
        <p:txBody>
          <a:bodyPr/>
          <a:lstStyle/>
          <a:p>
            <a:fld id="{E4D7B142-FF20-4A95-919B-86B8B2F7136B}" type="datetime1">
              <a:rPr lang="en-US" smtClean="0"/>
              <a:t>10/21/2024</a:t>
            </a:fld>
            <a:endParaRPr lang="en-US"/>
          </a:p>
        </p:txBody>
      </p:sp>
      <p:sp>
        <p:nvSpPr>
          <p:cNvPr id="3" name="Footer Placeholder 2">
            <a:extLst>
              <a:ext uri="{FF2B5EF4-FFF2-40B4-BE49-F238E27FC236}">
                <a16:creationId xmlns:a16="http://schemas.microsoft.com/office/drawing/2014/main" id="{43A1908B-AFEA-DE1C-8B66-E1EE314F6E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E5FA38-DDD2-DB6C-ACC8-BAEAC1C7F092}"/>
              </a:ext>
            </a:extLst>
          </p:cNvPr>
          <p:cNvSpPr>
            <a:spLocks noGrp="1"/>
          </p:cNvSpPr>
          <p:nvPr>
            <p:ph type="sldNum" sz="quarter" idx="12"/>
          </p:nvPr>
        </p:nvSpPr>
        <p:spPr/>
        <p:txBody>
          <a:bodyPr/>
          <a:lstStyle/>
          <a:p>
            <a:fld id="{FDFEB414-9B9B-47A2-A671-3191F70CAAA6}" type="slidenum">
              <a:rPr lang="en-US" smtClean="0"/>
              <a:t>‹#›</a:t>
            </a:fld>
            <a:endParaRPr lang="en-US"/>
          </a:p>
        </p:txBody>
      </p:sp>
    </p:spTree>
    <p:extLst>
      <p:ext uri="{BB962C8B-B14F-4D97-AF65-F5344CB8AC3E}">
        <p14:creationId xmlns:p14="http://schemas.microsoft.com/office/powerpoint/2010/main" val="148453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F0A4-AD87-3DA4-4794-8D16A2FE67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44BD60-4C5F-64B3-F51A-7C84868FE4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56FC8B-E8A7-F09E-6A6F-7BD68211A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ACD91-B94F-BE98-AD9C-C49A3260127F}"/>
              </a:ext>
            </a:extLst>
          </p:cNvPr>
          <p:cNvSpPr>
            <a:spLocks noGrp="1"/>
          </p:cNvSpPr>
          <p:nvPr>
            <p:ph type="dt" sz="half" idx="10"/>
          </p:nvPr>
        </p:nvSpPr>
        <p:spPr/>
        <p:txBody>
          <a:bodyPr/>
          <a:lstStyle/>
          <a:p>
            <a:fld id="{073F1A08-5A26-4A13-9F66-681413E6238C}" type="datetime1">
              <a:rPr lang="en-US" smtClean="0"/>
              <a:t>10/21/2024</a:t>
            </a:fld>
            <a:endParaRPr lang="en-US"/>
          </a:p>
        </p:txBody>
      </p:sp>
      <p:sp>
        <p:nvSpPr>
          <p:cNvPr id="6" name="Footer Placeholder 5">
            <a:extLst>
              <a:ext uri="{FF2B5EF4-FFF2-40B4-BE49-F238E27FC236}">
                <a16:creationId xmlns:a16="http://schemas.microsoft.com/office/drawing/2014/main" id="{7C896D46-A573-5EF3-47C8-E7EB780EF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7C46C-3492-786C-3E71-5B4735E27477}"/>
              </a:ext>
            </a:extLst>
          </p:cNvPr>
          <p:cNvSpPr>
            <a:spLocks noGrp="1"/>
          </p:cNvSpPr>
          <p:nvPr>
            <p:ph type="sldNum" sz="quarter" idx="12"/>
          </p:nvPr>
        </p:nvSpPr>
        <p:spPr/>
        <p:txBody>
          <a:bodyPr/>
          <a:lstStyle/>
          <a:p>
            <a:fld id="{FDFEB414-9B9B-47A2-A671-3191F70CAAA6}" type="slidenum">
              <a:rPr lang="en-US" smtClean="0"/>
              <a:t>‹#›</a:t>
            </a:fld>
            <a:endParaRPr lang="en-US"/>
          </a:p>
        </p:txBody>
      </p:sp>
    </p:spTree>
    <p:extLst>
      <p:ext uri="{BB962C8B-B14F-4D97-AF65-F5344CB8AC3E}">
        <p14:creationId xmlns:p14="http://schemas.microsoft.com/office/powerpoint/2010/main" val="252901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194BA-126E-7654-4DB0-870EA97CDB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A9748D-FF56-53E6-D814-67BFC1FCFC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A0218D-9CE4-A4CE-EEF2-32EA26835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264B6A-564D-B8F3-CDB8-1E23CF29B884}"/>
              </a:ext>
            </a:extLst>
          </p:cNvPr>
          <p:cNvSpPr>
            <a:spLocks noGrp="1"/>
          </p:cNvSpPr>
          <p:nvPr>
            <p:ph type="dt" sz="half" idx="10"/>
          </p:nvPr>
        </p:nvSpPr>
        <p:spPr/>
        <p:txBody>
          <a:bodyPr/>
          <a:lstStyle/>
          <a:p>
            <a:fld id="{759270DB-8E10-4A80-9821-2F70563DE522}" type="datetime1">
              <a:rPr lang="en-US" smtClean="0"/>
              <a:t>10/21/2024</a:t>
            </a:fld>
            <a:endParaRPr lang="en-US"/>
          </a:p>
        </p:txBody>
      </p:sp>
      <p:sp>
        <p:nvSpPr>
          <p:cNvPr id="6" name="Footer Placeholder 5">
            <a:extLst>
              <a:ext uri="{FF2B5EF4-FFF2-40B4-BE49-F238E27FC236}">
                <a16:creationId xmlns:a16="http://schemas.microsoft.com/office/drawing/2014/main" id="{85CAEDED-B79F-4CF8-660E-ED83D1198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FC33D1-9684-6FB7-3C0F-36C59B7468B4}"/>
              </a:ext>
            </a:extLst>
          </p:cNvPr>
          <p:cNvSpPr>
            <a:spLocks noGrp="1"/>
          </p:cNvSpPr>
          <p:nvPr>
            <p:ph type="sldNum" sz="quarter" idx="12"/>
          </p:nvPr>
        </p:nvSpPr>
        <p:spPr/>
        <p:txBody>
          <a:bodyPr/>
          <a:lstStyle/>
          <a:p>
            <a:fld id="{FDFEB414-9B9B-47A2-A671-3191F70CAAA6}" type="slidenum">
              <a:rPr lang="en-US" smtClean="0"/>
              <a:t>‹#›</a:t>
            </a:fld>
            <a:endParaRPr lang="en-US"/>
          </a:p>
        </p:txBody>
      </p:sp>
    </p:spTree>
    <p:extLst>
      <p:ext uri="{BB962C8B-B14F-4D97-AF65-F5344CB8AC3E}">
        <p14:creationId xmlns:p14="http://schemas.microsoft.com/office/powerpoint/2010/main" val="3728212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372063-4217-6D14-D9FE-EBBB067AFF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CA2EB5-E052-D3ED-87AA-2BED1B3649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8E9318-AD18-8506-5DAB-C22EF36E89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5DA18-EDED-49E8-BA80-5E5F50C5316B}" type="datetime1">
              <a:rPr lang="en-US" smtClean="0"/>
              <a:t>10/21/2024</a:t>
            </a:fld>
            <a:endParaRPr lang="en-US"/>
          </a:p>
        </p:txBody>
      </p:sp>
      <p:sp>
        <p:nvSpPr>
          <p:cNvPr id="5" name="Footer Placeholder 4">
            <a:extLst>
              <a:ext uri="{FF2B5EF4-FFF2-40B4-BE49-F238E27FC236}">
                <a16:creationId xmlns:a16="http://schemas.microsoft.com/office/drawing/2014/main" id="{2450E13C-77EC-A143-3670-3DBCDC5A73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522ABD-296A-CB84-1D91-BC744DAE58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EB414-9B9B-47A2-A671-3191F70CAAA6}" type="slidenum">
              <a:rPr lang="en-US" smtClean="0"/>
              <a:t>‹#›</a:t>
            </a:fld>
            <a:endParaRPr lang="en-US"/>
          </a:p>
        </p:txBody>
      </p:sp>
    </p:spTree>
    <p:extLst>
      <p:ext uri="{BB962C8B-B14F-4D97-AF65-F5344CB8AC3E}">
        <p14:creationId xmlns:p14="http://schemas.microsoft.com/office/powerpoint/2010/main" val="199887932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srecdelaware.com/" TargetMode="Externa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microsoft.com/office/2018/10/relationships/comments" Target="../comments/modernComment_117_D6B97EA3.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customerservice@srecdelaware.com"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www.srecdelaware.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D5020-3BC9-F52E-AF55-205D070090E7}"/>
              </a:ext>
            </a:extLst>
          </p:cNvPr>
          <p:cNvSpPr>
            <a:spLocks noGrp="1"/>
          </p:cNvSpPr>
          <p:nvPr>
            <p:ph type="ctrTitle"/>
          </p:nvPr>
        </p:nvSpPr>
        <p:spPr>
          <a:xfrm>
            <a:off x="1524000" y="4354271"/>
            <a:ext cx="9144000" cy="843695"/>
          </a:xfrm>
        </p:spPr>
        <p:txBody>
          <a:bodyPr>
            <a:normAutofit/>
          </a:bodyPr>
          <a:lstStyle/>
          <a:p>
            <a:r>
              <a:rPr lang="en-US" sz="4800">
                <a:solidFill>
                  <a:srgbClr val="DD4000"/>
                </a:solidFill>
                <a:latin typeface="Work Sans Black"/>
              </a:rPr>
              <a:t>2024</a:t>
            </a:r>
            <a:r>
              <a:rPr lang="en-US" sz="4800" i="0" u="none" strike="noStrike" baseline="0">
                <a:solidFill>
                  <a:srgbClr val="DD4000"/>
                </a:solidFill>
                <a:latin typeface="Work Sans Black"/>
              </a:rPr>
              <a:t> Procurement</a:t>
            </a:r>
            <a:endParaRPr lang="en-US" sz="4800">
              <a:solidFill>
                <a:schemeClr val="accent5"/>
              </a:solidFill>
              <a:latin typeface="Work Sans Black"/>
            </a:endParaRPr>
          </a:p>
        </p:txBody>
      </p:sp>
      <p:sp>
        <p:nvSpPr>
          <p:cNvPr id="8" name="Slide Number Placeholder 7">
            <a:extLst>
              <a:ext uri="{FF2B5EF4-FFF2-40B4-BE49-F238E27FC236}">
                <a16:creationId xmlns:a16="http://schemas.microsoft.com/office/drawing/2014/main" id="{1DB5F249-FD0F-63E1-1B8E-F45F71304066}"/>
              </a:ext>
            </a:extLst>
          </p:cNvPr>
          <p:cNvSpPr>
            <a:spLocks noGrp="1"/>
          </p:cNvSpPr>
          <p:nvPr>
            <p:ph type="sldNum" sz="quarter" idx="12"/>
          </p:nvPr>
        </p:nvSpPr>
        <p:spPr/>
        <p:txBody>
          <a:bodyPr/>
          <a:lstStyle/>
          <a:p>
            <a:fld id="{FDFEB414-9B9B-47A2-A671-3191F70CAAA6}" type="slidenum">
              <a:rPr lang="en-US" smtClean="0"/>
              <a:t>1</a:t>
            </a:fld>
            <a:endParaRPr lang="en-US"/>
          </a:p>
        </p:txBody>
      </p:sp>
      <p:pic>
        <p:nvPicPr>
          <p:cNvPr id="16" name="Picture 15" descr="Logo&#10;&#10;Description automatically generated">
            <a:extLst>
              <a:ext uri="{FF2B5EF4-FFF2-40B4-BE49-F238E27FC236}">
                <a16:creationId xmlns:a16="http://schemas.microsoft.com/office/drawing/2014/main" id="{01B8616B-6887-FCEC-41AD-1A39C5992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629" y="5890859"/>
            <a:ext cx="2377442" cy="731520"/>
          </a:xfrm>
          <a:prstGeom prst="rect">
            <a:avLst/>
          </a:prstGeom>
        </p:spPr>
      </p:pic>
      <p:pic>
        <p:nvPicPr>
          <p:cNvPr id="1026" name="Picture 2">
            <a:extLst>
              <a:ext uri="{FF2B5EF4-FFF2-40B4-BE49-F238E27FC236}">
                <a16:creationId xmlns:a16="http://schemas.microsoft.com/office/drawing/2014/main" id="{61F5C885-9B27-FDF1-726C-15D67A16A0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875"/>
          <a:stretch/>
        </p:blipFill>
        <p:spPr bwMode="auto">
          <a:xfrm>
            <a:off x="2905928" y="1342266"/>
            <a:ext cx="6380143" cy="263073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Logo">
            <a:extLst>
              <a:ext uri="{FF2B5EF4-FFF2-40B4-BE49-F238E27FC236}">
                <a16:creationId xmlns:a16="http://schemas.microsoft.com/office/drawing/2014/main" id="{EE425D13-D74A-EF8F-0D3C-4F2368B770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DE9EE3EA-ADBE-1E82-152A-770A878FEE12}"/>
              </a:ext>
            </a:extLst>
          </p:cNvPr>
          <p:cNvPicPr>
            <a:picLocks noChangeAspect="1"/>
          </p:cNvPicPr>
          <p:nvPr/>
        </p:nvPicPr>
        <p:blipFill>
          <a:blip r:embed="rId5"/>
          <a:stretch>
            <a:fillRect/>
          </a:stretch>
        </p:blipFill>
        <p:spPr>
          <a:xfrm>
            <a:off x="2905928" y="5872311"/>
            <a:ext cx="2414643" cy="750068"/>
          </a:xfrm>
          <a:prstGeom prst="rect">
            <a:avLst/>
          </a:prstGeom>
        </p:spPr>
      </p:pic>
    </p:spTree>
    <p:extLst>
      <p:ext uri="{BB962C8B-B14F-4D97-AF65-F5344CB8AC3E}">
        <p14:creationId xmlns:p14="http://schemas.microsoft.com/office/powerpoint/2010/main" val="2061401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a:solidFill>
                  <a:schemeClr val="accent5"/>
                </a:solidFill>
                <a:latin typeface="Work Sans Black" pitchFamily="2" charset="0"/>
                <a:cs typeface="Aparajita" panose="020B0502040204020203" pitchFamily="18" charset="0"/>
              </a:rPr>
              <a:t>	</a:t>
            </a:r>
            <a:r>
              <a:rPr lang="en-US" sz="4000" b="1" i="0" u="none" strike="noStrike" baseline="0">
                <a:solidFill>
                  <a:srgbClr val="DD4000"/>
                </a:solidFill>
                <a:latin typeface="Work Sans Black" pitchFamily="2" charset="0"/>
                <a:cs typeface="Aparajita" panose="020B0502040204020203" pitchFamily="18" charset="0"/>
              </a:rPr>
              <a:t>Delaware Parts and Labor Bonuses</a:t>
            </a:r>
            <a:endParaRPr lang="en-US" sz="4000" b="1">
              <a:solidFill>
                <a:schemeClr val="accent5"/>
              </a:solidFill>
              <a:cs typeface="Aparajita" panose="020B0502040204020203" pitchFamily="18" charset="0"/>
            </a:endParaRPr>
          </a:p>
        </p:txBody>
      </p:sp>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922421" y="1552074"/>
            <a:ext cx="10515600" cy="4499809"/>
          </a:xfrm>
        </p:spPr>
        <p:txBody>
          <a:bodyPr>
            <a:normAutofit fontScale="25000" lnSpcReduction="20000"/>
          </a:bodyPr>
          <a:lstStyle/>
          <a:p>
            <a:pPr>
              <a:lnSpc>
                <a:spcPct val="120000"/>
              </a:lnSpc>
              <a:spcAft>
                <a:spcPts val="600"/>
              </a:spcAft>
            </a:pPr>
            <a:r>
              <a:rPr lang="en-US" sz="10400" i="0" u="none" strike="noStrike" baseline="0">
                <a:latin typeface="Montserrat" panose="00000500000000000000" pitchFamily="2" charset="0"/>
              </a:rPr>
              <a:t>Bonuses available for systems that use DE labor, or have DE manufactured solar panels</a:t>
            </a:r>
          </a:p>
          <a:p>
            <a:pPr>
              <a:lnSpc>
                <a:spcPct val="120000"/>
              </a:lnSpc>
              <a:spcAft>
                <a:spcPts val="600"/>
              </a:spcAft>
            </a:pPr>
            <a:r>
              <a:rPr lang="en-US" sz="10400" i="0" u="none" strike="noStrike" baseline="0">
                <a:latin typeface="Montserrat" panose="00000500000000000000" pitchFamily="2" charset="0"/>
              </a:rPr>
              <a:t>Eligibility for bonuses is confirmed by the Delaware Public Service Commission </a:t>
            </a:r>
          </a:p>
          <a:p>
            <a:pPr>
              <a:lnSpc>
                <a:spcPct val="120000"/>
              </a:lnSpc>
              <a:spcAft>
                <a:spcPts val="600"/>
              </a:spcAft>
            </a:pPr>
            <a:r>
              <a:rPr lang="en-US" sz="10400" i="0" u="none" strike="noStrike" baseline="0">
                <a:latin typeface="Montserrat" panose="00000500000000000000" pitchFamily="2" charset="0"/>
              </a:rPr>
              <a:t>10% parts and 10% labor bonuses apply to payments only</a:t>
            </a:r>
          </a:p>
          <a:p>
            <a:pPr lvl="1">
              <a:lnSpc>
                <a:spcPct val="120000"/>
              </a:lnSpc>
              <a:spcAft>
                <a:spcPts val="600"/>
              </a:spcAft>
            </a:pPr>
            <a:r>
              <a:rPr lang="en-US" sz="8800" i="0" u="none" strike="noStrike" baseline="0">
                <a:latin typeface="Montserrat" panose="00000500000000000000" pitchFamily="2" charset="0"/>
              </a:rPr>
              <a:t>Example: Successful bid at $30/SREC, with DE labor associated with the certification number, is paid $33/SREC for first 10 years</a:t>
            </a:r>
          </a:p>
          <a:p>
            <a:pPr>
              <a:lnSpc>
                <a:spcPct val="120000"/>
              </a:lnSpc>
              <a:spcAft>
                <a:spcPts val="600"/>
              </a:spcAft>
            </a:pPr>
            <a:r>
              <a:rPr lang="en-US" sz="10400" i="0" u="none" strike="noStrike" baseline="0">
                <a:latin typeface="Montserrat" panose="00000500000000000000" pitchFamily="2" charset="0"/>
              </a:rPr>
              <a:t>Contract award preference for DE parts and labor in the event of a bid tie</a:t>
            </a:r>
            <a:endParaRPr lang="en-US" sz="1800" b="1" i="0" u="none" strike="noStrike" baseline="0">
              <a:solidFill>
                <a:srgbClr val="728390"/>
              </a:solidFill>
              <a:latin typeface="Montserrat" panose="00000500000000000000" pitchFamily="2" charset="0"/>
            </a:endParaRPr>
          </a:p>
          <a:p>
            <a:endParaRPr lang="en-US"/>
          </a:p>
          <a:p>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10</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731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a:solidFill>
                  <a:schemeClr val="accent5"/>
                </a:solidFill>
                <a:latin typeface="Work Sans Black" pitchFamily="2" charset="0"/>
                <a:cs typeface="Aparajita" panose="020B0502040204020203" pitchFamily="18" charset="0"/>
              </a:rPr>
              <a:t>	Owner Representatives</a:t>
            </a:r>
            <a:endParaRPr lang="en-US" sz="4000" b="1">
              <a:solidFill>
                <a:schemeClr val="accent5"/>
              </a:solidFill>
              <a:cs typeface="Aparajita" panose="020B0502040204020203" pitchFamily="18" charset="0"/>
            </a:endParaRPr>
          </a:p>
        </p:txBody>
      </p:sp>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922421" y="1552075"/>
            <a:ext cx="10515600" cy="4030578"/>
          </a:xfrm>
        </p:spPr>
        <p:txBody>
          <a:bodyPr vert="horz" lIns="91440" tIns="45720" rIns="91440" bIns="45720" rtlCol="0" anchor="t">
            <a:normAutofit/>
          </a:bodyPr>
          <a:lstStyle/>
          <a:p>
            <a:pPr marL="228600" lvl="0" indent="-228600" algn="l" rtl="0">
              <a:buFont typeface=""/>
              <a:buChar char="•"/>
            </a:pPr>
            <a:r>
              <a:rPr lang="en-US" sz="2600" b="0" i="0" u="none" strike="noStrike" baseline="0">
                <a:solidFill>
                  <a:srgbClr val="000000"/>
                </a:solidFill>
                <a:latin typeface="Montserrat"/>
                <a:ea typeface="Arial"/>
                <a:cs typeface="Arial"/>
              </a:rPr>
              <a:t>Bids can be submitted by the owner of the system, or by an Owner Representative. </a:t>
            </a:r>
            <a:r>
              <a:rPr lang="en-US" sz="2600" b="0" i="0">
                <a:solidFill>
                  <a:srgbClr val="000000"/>
                </a:solidFill>
                <a:latin typeface="Montserrat"/>
                <a:ea typeface="Arial"/>
                <a:cs typeface="Arial"/>
              </a:rPr>
              <a:t>​</a:t>
            </a:r>
          </a:p>
          <a:p>
            <a:pPr marL="228600" lvl="0" indent="-228600" algn="l" rtl="0">
              <a:buFont typeface=""/>
              <a:buChar char="•"/>
            </a:pPr>
            <a:r>
              <a:rPr lang="en-US" sz="2600" b="0" i="0" u="none" strike="noStrike" baseline="0">
                <a:solidFill>
                  <a:srgbClr val="000000"/>
                </a:solidFill>
                <a:latin typeface="Montserrat"/>
                <a:ea typeface="Arial"/>
                <a:cs typeface="Arial"/>
              </a:rPr>
              <a:t>SREC owners or Owner Representatives can manage successful SREC contracts. </a:t>
            </a:r>
            <a:r>
              <a:rPr lang="en-US" sz="2600" b="0" i="0">
                <a:solidFill>
                  <a:srgbClr val="000000"/>
                </a:solidFill>
                <a:latin typeface="Montserrat"/>
                <a:ea typeface="Arial"/>
                <a:cs typeface="Arial"/>
              </a:rPr>
              <a:t>​</a:t>
            </a:r>
          </a:p>
          <a:p>
            <a:pPr marL="228600" lvl="0" indent="-228600" algn="l" rtl="0">
              <a:buFont typeface=""/>
              <a:buChar char="•"/>
            </a:pPr>
            <a:r>
              <a:rPr lang="en-US" sz="2600" b="0" i="0" u="none" strike="noStrike" baseline="0">
                <a:solidFill>
                  <a:srgbClr val="000000"/>
                </a:solidFill>
                <a:latin typeface="Montserrat"/>
                <a:ea typeface="Arial"/>
                <a:cs typeface="Arial"/>
              </a:rPr>
              <a:t>SREC owners can change or remove Owner Representative oversight at any time. </a:t>
            </a:r>
            <a:r>
              <a:rPr lang="en-US" sz="2600" b="0" i="0">
                <a:solidFill>
                  <a:srgbClr val="000000"/>
                </a:solidFill>
                <a:latin typeface="Montserrat"/>
                <a:ea typeface="Arial"/>
                <a:cs typeface="Arial"/>
              </a:rPr>
              <a:t>​</a:t>
            </a:r>
          </a:p>
          <a:p>
            <a:pPr marL="228600" lvl="0" indent="-228600" algn="l" rtl="0">
              <a:buFont typeface=""/>
              <a:buChar char="•"/>
            </a:pPr>
            <a:r>
              <a:rPr lang="en-US" sz="2600" b="0" i="0" u="none" strike="noStrike" baseline="0">
                <a:solidFill>
                  <a:srgbClr val="000000"/>
                </a:solidFill>
                <a:latin typeface="Montserrat"/>
                <a:ea typeface="Arial"/>
                <a:cs typeface="Arial"/>
              </a:rPr>
              <a:t>Some solar installation companies serve as owner representatives &amp; submit customer applications, others require that customers submit their own applications. </a:t>
            </a:r>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11</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618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00EF1-6A60-CCF5-28F8-5D269B1C641C}"/>
              </a:ext>
            </a:extLst>
          </p:cNvPr>
          <p:cNvSpPr>
            <a:spLocks noGrp="1"/>
          </p:cNvSpPr>
          <p:nvPr>
            <p:ph type="title"/>
          </p:nvPr>
        </p:nvSpPr>
        <p:spPr>
          <a:xfrm>
            <a:off x="838200" y="2862262"/>
            <a:ext cx="10515600" cy="1133475"/>
          </a:xfrm>
        </p:spPr>
        <p:txBody>
          <a:bodyPr/>
          <a:lstStyle/>
          <a:p>
            <a:pPr algn="ctr"/>
            <a:r>
              <a:rPr lang="en-US" b="1">
                <a:solidFill>
                  <a:srgbClr val="DD4000"/>
                </a:solidFill>
                <a:latin typeface="Work Sans Black"/>
              </a:rPr>
              <a:t>2024 Procurement</a:t>
            </a:r>
            <a:endParaRPr lang="en-US" b="1">
              <a:solidFill>
                <a:schemeClr val="accent5"/>
              </a:solidFill>
              <a:latin typeface="Work Sans Black"/>
            </a:endParaRPr>
          </a:p>
        </p:txBody>
      </p:sp>
      <p:sp>
        <p:nvSpPr>
          <p:cNvPr id="5" name="Slide Number Placeholder 4">
            <a:extLst>
              <a:ext uri="{FF2B5EF4-FFF2-40B4-BE49-F238E27FC236}">
                <a16:creationId xmlns:a16="http://schemas.microsoft.com/office/drawing/2014/main" id="{8CF8C8E5-C055-A128-F41A-34C0579F064D}"/>
              </a:ext>
            </a:extLst>
          </p:cNvPr>
          <p:cNvSpPr>
            <a:spLocks noGrp="1"/>
          </p:cNvSpPr>
          <p:nvPr>
            <p:ph type="sldNum" sz="quarter" idx="12"/>
          </p:nvPr>
        </p:nvSpPr>
        <p:spPr/>
        <p:txBody>
          <a:bodyPr/>
          <a:lstStyle/>
          <a:p>
            <a:fld id="{FDFEB414-9B9B-47A2-A671-3191F70CAAA6}" type="slidenum">
              <a:rPr lang="en-US" smtClean="0"/>
              <a:t>12</a:t>
            </a:fld>
            <a:endParaRPr lang="en-US"/>
          </a:p>
        </p:txBody>
      </p:sp>
      <p:pic>
        <p:nvPicPr>
          <p:cNvPr id="4" name="Picture 2">
            <a:extLst>
              <a:ext uri="{FF2B5EF4-FFF2-40B4-BE49-F238E27FC236}">
                <a16:creationId xmlns:a16="http://schemas.microsoft.com/office/drawing/2014/main" id="{FCF58A8F-56B7-06CD-7AF6-A679F1B512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790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EFF6AB16-1717-F46A-B705-E980B0785B65}"/>
              </a:ext>
            </a:extLst>
          </p:cNvPr>
          <p:cNvGraphicFramePr/>
          <p:nvPr>
            <p:extLst>
              <p:ext uri="{D42A27DB-BD31-4B8C-83A1-F6EECF244321}">
                <p14:modId xmlns:p14="http://schemas.microsoft.com/office/powerpoint/2010/main" val="932769216"/>
              </p:ext>
            </p:extLst>
          </p:nvPr>
        </p:nvGraphicFramePr>
        <p:xfrm>
          <a:off x="1206285" y="-607647"/>
          <a:ext cx="9770980" cy="7148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i="0" u="none" strike="noStrike" baseline="0">
                <a:solidFill>
                  <a:schemeClr val="accent5"/>
                </a:solidFill>
                <a:latin typeface="Work Sans Black" pitchFamily="2" charset="0"/>
                <a:cs typeface="Aparajita" panose="020B0502040204020203" pitchFamily="18" charset="0"/>
              </a:rPr>
              <a:t>	</a:t>
            </a:r>
            <a:r>
              <a:rPr lang="en-US" sz="4000" b="1">
                <a:solidFill>
                  <a:srgbClr val="DD4000"/>
                </a:solidFill>
                <a:latin typeface="Work Sans Black" pitchFamily="2" charset="0"/>
                <a:cs typeface="Aparajita" panose="020B0502040204020203" pitchFamily="18" charset="0"/>
              </a:rPr>
              <a:t>Timeline</a:t>
            </a:r>
            <a:endParaRPr lang="en-US" sz="4000" b="1">
              <a:solidFill>
                <a:schemeClr val="accent5"/>
              </a:solidFill>
              <a:cs typeface="Aparajita" panose="020B0502040204020203" pitchFamily="18" charset="0"/>
            </a:endParaRPr>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13</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56EF171-A6D0-82F6-C3C4-CDB8117A7F74}"/>
              </a:ext>
            </a:extLst>
          </p:cNvPr>
          <p:cNvSpPr txBox="1"/>
          <p:nvPr/>
        </p:nvSpPr>
        <p:spPr>
          <a:xfrm>
            <a:off x="2315871" y="4662143"/>
            <a:ext cx="7560255" cy="914400"/>
          </a:xfrm>
          <a:prstGeom prst="rect">
            <a:avLst/>
          </a:prstGeom>
          <a:noFill/>
        </p:spPr>
        <p:txBody>
          <a:bodyPr wrap="none" rtlCol="0" anchor="t">
            <a:noAutofit/>
          </a:bodyPr>
          <a:lstStyle/>
          <a:p>
            <a:r>
              <a:rPr lang="en-US" sz="1800" i="0" u="none" strike="noStrike" baseline="0">
                <a:latin typeface="Montserrat" panose="00000500000000000000" pitchFamily="2" charset="0"/>
              </a:rPr>
              <a:t>Once the results are announced, winning applicants will be sent </a:t>
            </a:r>
          </a:p>
          <a:p>
            <a:r>
              <a:rPr lang="en-US" sz="1800" i="0" u="none" strike="noStrike" baseline="0">
                <a:latin typeface="Montserrat" panose="00000500000000000000" pitchFamily="2" charset="0"/>
              </a:rPr>
              <a:t>instructions on how to manage their contracts. </a:t>
            </a:r>
          </a:p>
        </p:txBody>
      </p:sp>
    </p:spTree>
    <p:extLst>
      <p:ext uri="{BB962C8B-B14F-4D97-AF65-F5344CB8AC3E}">
        <p14:creationId xmlns:p14="http://schemas.microsoft.com/office/powerpoint/2010/main" val="4020042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102315"/>
            <a:ext cx="12191999" cy="1010652"/>
          </a:xfrm>
          <a:noFill/>
        </p:spPr>
        <p:txBody>
          <a:bodyPr>
            <a:normAutofit/>
          </a:bodyPr>
          <a:lstStyle/>
          <a:p>
            <a:r>
              <a:rPr lang="en-US" sz="4000" b="1" i="0" u="none" strike="noStrike" baseline="0">
                <a:solidFill>
                  <a:schemeClr val="accent5"/>
                </a:solidFill>
                <a:latin typeface="Work Sans Black" pitchFamily="2" charset="0"/>
                <a:cs typeface="Aparajita" panose="020B0502040204020203" pitchFamily="18" charset="0"/>
              </a:rPr>
              <a:t>	</a:t>
            </a:r>
            <a:r>
              <a:rPr lang="en-US" sz="4000" b="1">
                <a:solidFill>
                  <a:srgbClr val="DD4000"/>
                </a:solidFill>
                <a:latin typeface="Work Sans Black" pitchFamily="2" charset="0"/>
                <a:cs typeface="Aparajita" panose="020B0502040204020203" pitchFamily="18" charset="0"/>
              </a:rPr>
              <a:t>Tiers</a:t>
            </a:r>
            <a:endParaRPr lang="en-US" sz="4000" b="1">
              <a:solidFill>
                <a:schemeClr val="accent5"/>
              </a:solidFill>
              <a:cs typeface="Aparajita" panose="020B0502040204020203" pitchFamily="18" charset="0"/>
            </a:endParaRPr>
          </a:p>
        </p:txBody>
      </p:sp>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958679" y="906591"/>
            <a:ext cx="10515600" cy="5305925"/>
          </a:xfrm>
        </p:spPr>
        <p:txBody>
          <a:bodyPr vert="horz" lIns="91440" tIns="45720" rIns="91440" bIns="45720" rtlCol="0" anchor="t">
            <a:normAutofit/>
          </a:bodyPr>
          <a:lstStyle/>
          <a:p>
            <a:pPr marL="0" indent="0">
              <a:buNone/>
            </a:pPr>
            <a:r>
              <a:rPr lang="en-US" sz="1600" i="0" u="none" strike="noStrike" baseline="0">
                <a:latin typeface="Montserrat"/>
              </a:rPr>
              <a:t>Minimum of 11,000 SRECs procured - Maximum of </a:t>
            </a:r>
            <a:r>
              <a:rPr lang="en-US" sz="1600">
                <a:latin typeface="Montserrat"/>
              </a:rPr>
              <a:t>31,000</a:t>
            </a:r>
            <a:r>
              <a:rPr lang="en-US" sz="1600" i="0" u="none" strike="noStrike" baseline="0">
                <a:latin typeface="Montserrat"/>
              </a:rPr>
              <a:t> SRECs procured</a:t>
            </a:r>
          </a:p>
          <a:p>
            <a:pPr marL="0" indent="0">
              <a:buNone/>
            </a:pPr>
            <a:endParaRPr lang="en-US" sz="2200">
              <a:latin typeface="Montserrat" panose="00000500000000000000" pitchFamily="2" charset="0"/>
            </a:endParaRPr>
          </a:p>
          <a:p>
            <a:pPr marL="0" indent="0">
              <a:buNone/>
            </a:pPr>
            <a:endParaRPr lang="en-US" sz="2200" i="0" u="none" strike="noStrike" baseline="0">
              <a:latin typeface="Montserrat" panose="00000500000000000000" pitchFamily="2" charset="0"/>
            </a:endParaRPr>
          </a:p>
          <a:p>
            <a:pPr marL="0" indent="0">
              <a:buNone/>
            </a:pPr>
            <a:endParaRPr lang="en-US" sz="2200">
              <a:latin typeface="Montserrat" panose="00000500000000000000" pitchFamily="2" charset="0"/>
            </a:endParaRPr>
          </a:p>
          <a:p>
            <a:pPr marL="0" indent="0">
              <a:buNone/>
            </a:pPr>
            <a:endParaRPr lang="en-US" sz="2200" i="0" u="none" strike="noStrike" baseline="0">
              <a:latin typeface="Montserrat" panose="00000500000000000000" pitchFamily="2" charset="0"/>
            </a:endParaRPr>
          </a:p>
          <a:p>
            <a:pPr marL="0" indent="0">
              <a:buNone/>
            </a:pPr>
            <a:endParaRPr lang="en-US" sz="2200">
              <a:latin typeface="Montserrat" panose="00000500000000000000" pitchFamily="2" charset="0"/>
            </a:endParaRPr>
          </a:p>
          <a:p>
            <a:pPr marL="0" indent="0">
              <a:buNone/>
            </a:pPr>
            <a:endParaRPr lang="en-US" sz="2200" i="0" u="none" strike="noStrike" baseline="0">
              <a:latin typeface="Montserrat" panose="00000500000000000000" pitchFamily="2" charset="0"/>
            </a:endParaRPr>
          </a:p>
          <a:p>
            <a:pPr marL="0" indent="0">
              <a:buNone/>
            </a:pPr>
            <a:endParaRPr lang="en-US" sz="2200">
              <a:latin typeface="Montserrat" panose="00000500000000000000" pitchFamily="2" charset="0"/>
            </a:endParaRPr>
          </a:p>
          <a:p>
            <a:pPr marL="0" indent="0">
              <a:buNone/>
            </a:pPr>
            <a:endParaRPr lang="en-US" sz="800" i="0" u="none" strike="noStrike" baseline="0">
              <a:latin typeface="Montserrat" panose="00000500000000000000" pitchFamily="2" charset="0"/>
            </a:endParaRPr>
          </a:p>
          <a:p>
            <a:pPr marL="0" indent="0">
              <a:buNone/>
            </a:pPr>
            <a:endParaRPr lang="en-US" sz="1800">
              <a:latin typeface="Montserrat"/>
            </a:endParaRPr>
          </a:p>
          <a:p>
            <a:pPr marL="0" indent="0">
              <a:buNone/>
            </a:pPr>
            <a:r>
              <a:rPr lang="en-US" sz="1800" i="0" u="none" strike="noStrike" baseline="0">
                <a:latin typeface="Montserrat"/>
              </a:rPr>
              <a:t>New: systems with Interconnection Approval To Operate date of </a:t>
            </a:r>
            <a:r>
              <a:rPr lang="en-US" sz="1800">
                <a:latin typeface="Montserrat"/>
              </a:rPr>
              <a:t>September 29th</a:t>
            </a:r>
            <a:r>
              <a:rPr lang="en-US" sz="1800" i="0" u="none" strike="noStrike" baseline="0">
                <a:latin typeface="Montserrat"/>
              </a:rPr>
              <a:t>, </a:t>
            </a:r>
            <a:r>
              <a:rPr lang="en-US" sz="1800">
                <a:latin typeface="Montserrat"/>
              </a:rPr>
              <a:t>2023</a:t>
            </a:r>
            <a:r>
              <a:rPr lang="en-US" sz="1800" i="0" u="none" strike="noStrike" baseline="0">
                <a:latin typeface="Montserrat"/>
              </a:rPr>
              <a:t>, or later.</a:t>
            </a:r>
          </a:p>
          <a:p>
            <a:pPr marL="0" indent="0">
              <a:buNone/>
            </a:pPr>
            <a:r>
              <a:rPr lang="en-US" sz="1800">
                <a:latin typeface="Montserrat"/>
              </a:rPr>
              <a:t>Contract: 25-year contract structure remains the same for Alpha, Beta, and Gamma Tiers</a:t>
            </a:r>
            <a:endParaRPr lang="en-US">
              <a:latin typeface="Montserrat"/>
            </a:endParaRPr>
          </a:p>
          <a:p>
            <a:pPr marL="0" indent="0">
              <a:buNone/>
            </a:pPr>
            <a:endParaRPr lang="en-US" sz="2200">
              <a:latin typeface="Montserrat" panose="00000500000000000000" pitchFamily="2" charset="0"/>
            </a:endParaRPr>
          </a:p>
          <a:p>
            <a:pPr marL="0" indent="0">
              <a:buNone/>
            </a:pPr>
            <a:endParaRPr lang="en-US" sz="2200">
              <a:latin typeface="Montserrat" panose="00000500000000000000" pitchFamily="2" charset="0"/>
            </a:endParaRPr>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i="0" u="none" strike="noStrike" baseline="0">
              <a:latin typeface="Calibri" panose="020F0502020204030204"/>
              <a:ea typeface="Calibri" panose="020F0502020204030204"/>
              <a:cs typeface="Calibri" panose="020F0502020204030204"/>
            </a:endParaRPr>
          </a:p>
          <a:p>
            <a:pPr marL="0" indent="0">
              <a:buNone/>
            </a:pPr>
            <a:endParaRPr lang="en-US" sz="2200">
              <a:latin typeface="Montserrat" panose="00000500000000000000" pitchFamily="2" charset="0"/>
            </a:endParaRPr>
          </a:p>
          <a:p>
            <a:pPr marL="0" indent="0">
              <a:buNone/>
            </a:pPr>
            <a:endParaRPr lang="en-US" sz="2200" i="0" u="none" strike="noStrike" baseline="0">
              <a:latin typeface="Montserrat" panose="00000500000000000000" pitchFamily="2" charset="0"/>
            </a:endParaRPr>
          </a:p>
          <a:p>
            <a:pPr marL="0" indent="0">
              <a:buNone/>
            </a:pPr>
            <a:endParaRPr lang="en-US" sz="2200">
              <a:latin typeface="Montserrat" panose="00000500000000000000" pitchFamily="2" charset="0"/>
            </a:endParaRPr>
          </a:p>
          <a:p>
            <a:pPr marL="0" indent="0">
              <a:buNone/>
            </a:pPr>
            <a:endParaRPr lang="en-US" sz="2200" i="0" u="none" strike="noStrike" baseline="0">
              <a:latin typeface="Montserrat" panose="00000500000000000000" pitchFamily="2" charset="0"/>
            </a:endParaRPr>
          </a:p>
          <a:p>
            <a:pPr marL="0" indent="0">
              <a:buNone/>
            </a:pPr>
            <a:endParaRPr lang="en-US" sz="2200">
              <a:latin typeface="Montserrat" panose="00000500000000000000" pitchFamily="2" charset="0"/>
            </a:endParaRPr>
          </a:p>
          <a:p>
            <a:pPr marL="0" indent="0">
              <a:buNone/>
            </a:pPr>
            <a:endParaRPr lang="en-US" sz="2200" i="0" u="none" strike="noStrike" baseline="0">
              <a:latin typeface="Montserrat" panose="00000500000000000000" pitchFamily="2" charset="0"/>
            </a:endParaRPr>
          </a:p>
          <a:p>
            <a:pPr marL="0" indent="0">
              <a:buNone/>
            </a:pPr>
            <a:endParaRPr lang="en-US" sz="2200">
              <a:latin typeface="Montserrat" panose="00000500000000000000" pitchFamily="2" charset="0"/>
            </a:endParaRPr>
          </a:p>
          <a:p>
            <a:pPr marL="0" indent="0">
              <a:buNone/>
            </a:pPr>
            <a:endParaRPr lang="en-US" sz="2200" i="0" u="none" strike="noStrike" baseline="0">
              <a:latin typeface="Montserrat" panose="00000500000000000000" pitchFamily="2" charset="0"/>
            </a:endParaRPr>
          </a:p>
          <a:p>
            <a:pPr marL="0" indent="0">
              <a:buNone/>
            </a:pPr>
            <a:endParaRPr lang="en-US" sz="2200" i="0" u="none" strike="noStrike" baseline="0">
              <a:latin typeface="Montserrat" panose="00000500000000000000" pitchFamily="2" charset="0"/>
            </a:endParaRPr>
          </a:p>
          <a:p>
            <a:pPr marL="0" indent="0">
              <a:buNone/>
            </a:pPr>
            <a:endParaRPr lang="en-US" sz="2200" i="0" u="none" strike="noStrike" baseline="0">
              <a:latin typeface="Montserrat" panose="00000500000000000000" pitchFamily="2" charset="0"/>
            </a:endParaRPr>
          </a:p>
          <a:p>
            <a:endParaRPr lang="en-US" sz="1800" b="1" i="0" u="none" strike="noStrike" baseline="0">
              <a:solidFill>
                <a:srgbClr val="000000"/>
              </a:solidFill>
              <a:latin typeface="Montserrat" panose="00000500000000000000" pitchFamily="2" charset="0"/>
            </a:endParaRPr>
          </a:p>
          <a:p>
            <a:endParaRPr lang="en-US" sz="1800" b="1">
              <a:solidFill>
                <a:srgbClr val="728390"/>
              </a:solidFill>
              <a:latin typeface="Montserrat" panose="00000500000000000000" pitchFamily="2" charset="0"/>
            </a:endParaRPr>
          </a:p>
          <a:p>
            <a:endParaRPr lang="en-US"/>
          </a:p>
          <a:p>
            <a:endParaRPr lang="en-US">
              <a:ea typeface="Calibri" panose="020F0502020204030204"/>
              <a:cs typeface="Calibri" panose="020F0502020204030204"/>
            </a:endParaRPr>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14</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855744" y="5960507"/>
            <a:ext cx="2299697" cy="9482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10">
            <a:extLst>
              <a:ext uri="{FF2B5EF4-FFF2-40B4-BE49-F238E27FC236}">
                <a16:creationId xmlns:a16="http://schemas.microsoft.com/office/drawing/2014/main" id="{D26D1C46-D480-A162-37AC-15C4562ABB6D}"/>
              </a:ext>
            </a:extLst>
          </p:cNvPr>
          <p:cNvGraphicFramePr>
            <a:graphicFrameLocks/>
          </p:cNvGraphicFramePr>
          <p:nvPr>
            <p:extLst>
              <p:ext uri="{D42A27DB-BD31-4B8C-83A1-F6EECF244321}">
                <p14:modId xmlns:p14="http://schemas.microsoft.com/office/powerpoint/2010/main" val="360667388"/>
              </p:ext>
            </p:extLst>
          </p:nvPr>
        </p:nvGraphicFramePr>
        <p:xfrm>
          <a:off x="1058333" y="1206500"/>
          <a:ext cx="9690424" cy="3629741"/>
        </p:xfrm>
        <a:graphic>
          <a:graphicData uri="http://schemas.openxmlformats.org/drawingml/2006/table">
            <a:tbl>
              <a:tblPr firstRow="1" bandRow="1">
                <a:tableStyleId>{72833802-FEF1-4C79-8D5D-14CF1EAF98D9}</a:tableStyleId>
              </a:tblPr>
              <a:tblGrid>
                <a:gridCol w="1243781">
                  <a:extLst>
                    <a:ext uri="{9D8B030D-6E8A-4147-A177-3AD203B41FA5}">
                      <a16:colId xmlns:a16="http://schemas.microsoft.com/office/drawing/2014/main" val="20000"/>
                    </a:ext>
                  </a:extLst>
                </a:gridCol>
                <a:gridCol w="2050990">
                  <a:extLst>
                    <a:ext uri="{9D8B030D-6E8A-4147-A177-3AD203B41FA5}">
                      <a16:colId xmlns:a16="http://schemas.microsoft.com/office/drawing/2014/main" val="20001"/>
                    </a:ext>
                  </a:extLst>
                </a:gridCol>
                <a:gridCol w="3689523">
                  <a:extLst>
                    <a:ext uri="{9D8B030D-6E8A-4147-A177-3AD203B41FA5}">
                      <a16:colId xmlns:a16="http://schemas.microsoft.com/office/drawing/2014/main" val="6711928"/>
                    </a:ext>
                  </a:extLst>
                </a:gridCol>
                <a:gridCol w="1363727">
                  <a:extLst>
                    <a:ext uri="{9D8B030D-6E8A-4147-A177-3AD203B41FA5}">
                      <a16:colId xmlns:a16="http://schemas.microsoft.com/office/drawing/2014/main" val="2461139815"/>
                    </a:ext>
                  </a:extLst>
                </a:gridCol>
                <a:gridCol w="1342403">
                  <a:extLst>
                    <a:ext uri="{9D8B030D-6E8A-4147-A177-3AD203B41FA5}">
                      <a16:colId xmlns:a16="http://schemas.microsoft.com/office/drawing/2014/main" val="20002"/>
                    </a:ext>
                  </a:extLst>
                </a:gridCol>
              </a:tblGrid>
              <a:tr h="568759">
                <a:tc>
                  <a:txBody>
                    <a:bodyPr/>
                    <a:lstStyle/>
                    <a:p>
                      <a:pPr algn="ctr"/>
                      <a:r>
                        <a:rPr lang="en-US" sz="1600" b="0" i="0" u="none" strike="noStrike" baseline="0">
                          <a:latin typeface="Montserrat"/>
                        </a:rPr>
                        <a:t>Tier</a:t>
                      </a:r>
                      <a:endParaRPr lang="en-US" sz="1600" b="0">
                        <a:latin typeface="Montserrat"/>
                      </a:endParaRPr>
                    </a:p>
                  </a:txBody>
                  <a:tcPr anchor="ctr"/>
                </a:tc>
                <a:tc>
                  <a:txBody>
                    <a:bodyPr/>
                    <a:lstStyle/>
                    <a:p>
                      <a:pPr algn="ctr"/>
                      <a:r>
                        <a:rPr lang="en-US" sz="1600" b="0" i="0" u="none" strike="noStrike" baseline="0">
                          <a:latin typeface="Montserrat"/>
                        </a:rPr>
                        <a:t>Nameplate rating (DC at STC)</a:t>
                      </a:r>
                      <a:endParaRPr lang="en-US" sz="1600" b="0">
                        <a:latin typeface="Montserrat"/>
                      </a:endParaRPr>
                    </a:p>
                  </a:txBody>
                  <a:tcPr anchor="ctr"/>
                </a:tc>
                <a:tc>
                  <a:txBody>
                    <a:bodyPr/>
                    <a:lstStyle/>
                    <a:p>
                      <a:pPr algn="ctr"/>
                      <a:r>
                        <a:rPr lang="en-US" sz="1600" b="0" i="0" u="none" strike="noStrike" baseline="0">
                          <a:latin typeface="Montserrat"/>
                        </a:rPr>
                        <a:t>Description</a:t>
                      </a:r>
                      <a:endParaRPr lang="en-US" sz="1600" b="0">
                        <a:latin typeface="Montserrat"/>
                      </a:endParaRPr>
                    </a:p>
                  </a:txBody>
                  <a:tcPr anchor="ctr"/>
                </a:tc>
                <a:tc>
                  <a:txBody>
                    <a:bodyPr/>
                    <a:lstStyle/>
                    <a:p>
                      <a:pPr lvl="0" algn="ctr">
                        <a:buNone/>
                      </a:pPr>
                      <a:r>
                        <a:rPr lang="en-US" sz="1600" b="0" i="0" u="none" strike="noStrike" baseline="0">
                          <a:latin typeface="Montserrat"/>
                        </a:rPr>
                        <a:t>Contract Term</a:t>
                      </a:r>
                    </a:p>
                  </a:txBody>
                  <a:tcPr anchor="ctr"/>
                </a:tc>
                <a:tc>
                  <a:txBody>
                    <a:bodyPr/>
                    <a:lstStyle/>
                    <a:p>
                      <a:pPr algn="ctr"/>
                      <a:r>
                        <a:rPr lang="en-US" sz="1600" b="0" i="0" u="none" strike="noStrike" baseline="0">
                          <a:latin typeface="Montserrat"/>
                        </a:rPr>
                        <a:t>#SRECs / Year</a:t>
                      </a:r>
                      <a:endParaRPr lang="en-US" sz="1600" b="0">
                        <a:latin typeface="Montserrat"/>
                      </a:endParaRPr>
                    </a:p>
                  </a:txBody>
                  <a:tcPr anchor="ctr"/>
                </a:tc>
                <a:extLst>
                  <a:ext uri="{0D108BD9-81ED-4DB2-BD59-A6C34878D82A}">
                    <a16:rowId xmlns:a16="http://schemas.microsoft.com/office/drawing/2014/main" val="10000"/>
                  </a:ext>
                </a:extLst>
              </a:tr>
              <a:tr h="517054">
                <a:tc>
                  <a:txBody>
                    <a:bodyPr/>
                    <a:lstStyle/>
                    <a:p>
                      <a:r>
                        <a:rPr lang="en-US" sz="1600" b="0" i="0" u="none" strike="noStrike" baseline="0">
                          <a:latin typeface="Montserrat"/>
                        </a:rPr>
                        <a:t>Alpha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0" u="none" strike="noStrike" baseline="0">
                          <a:latin typeface="Montserrat"/>
                        </a:rPr>
                        <a:t> ≤ 350 kW</a:t>
                      </a:r>
                    </a:p>
                  </a:txBody>
                  <a:tcPr anchor="ctr"/>
                </a:tc>
                <a:tc>
                  <a:txBody>
                    <a:bodyPr/>
                    <a:lstStyle/>
                    <a:p>
                      <a:pPr marL="285750" marR="0" lvl="0" indent="-285750" algn="ctr" defTabSz="914400" rtl="0" eaLnBrk="1" fontAlgn="auto" latinLnBrk="0" hangingPunct="1">
                        <a:lnSpc>
                          <a:spcPct val="100000"/>
                        </a:lnSpc>
                        <a:spcBef>
                          <a:spcPts val="0"/>
                        </a:spcBef>
                        <a:spcAft>
                          <a:spcPts val="0"/>
                        </a:spcAft>
                        <a:buClrTx/>
                        <a:buSzTx/>
                        <a:buFont typeface="Arial"/>
                        <a:buChar char="•"/>
                        <a:tabLst/>
                        <a:defRPr/>
                      </a:pPr>
                      <a:r>
                        <a:rPr lang="en-US" sz="1600" i="0" u="none" strike="noStrike" baseline="0">
                          <a:latin typeface="Montserrat"/>
                        </a:rPr>
                        <a:t>Customer owned, new, in state</a:t>
                      </a:r>
                    </a:p>
                  </a:txBody>
                  <a:tcPr anchor="ctr"/>
                </a:tc>
                <a:tc>
                  <a:txBody>
                    <a:bodyPr/>
                    <a:lstStyle/>
                    <a:p>
                      <a:pPr lvl="0" algn="ctr">
                        <a:buNone/>
                      </a:pPr>
                      <a:r>
                        <a:rPr lang="en-US" sz="1600" i="0" u="none" strike="noStrike" baseline="0">
                          <a:latin typeface="Montserrat"/>
                        </a:rPr>
                        <a:t>25-year</a:t>
                      </a:r>
                    </a:p>
                  </a:txBody>
                  <a:tcPr anchor="ctr"/>
                </a:tc>
                <a:tc>
                  <a:txBody>
                    <a:bodyPr/>
                    <a:lstStyle/>
                    <a:p>
                      <a:pPr algn="ctr"/>
                      <a:r>
                        <a:rPr lang="en-US" sz="1600" i="0" u="none" strike="noStrike" baseline="0">
                          <a:latin typeface="Montserrat"/>
                        </a:rPr>
                        <a:t>6,000</a:t>
                      </a:r>
                      <a:endParaRPr lang="en-US" sz="1600" b="0">
                        <a:latin typeface="Montserrat"/>
                      </a:endParaRPr>
                    </a:p>
                  </a:txBody>
                  <a:tcPr anchor="ctr"/>
                </a:tc>
                <a:extLst>
                  <a:ext uri="{0D108BD9-81ED-4DB2-BD59-A6C34878D82A}">
                    <a16:rowId xmlns:a16="http://schemas.microsoft.com/office/drawing/2014/main" val="10001"/>
                  </a:ext>
                </a:extLst>
              </a:tr>
              <a:tr h="4446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baseline="0">
                          <a:latin typeface="Montserrat"/>
                        </a:rPr>
                        <a:t>Beta</a:t>
                      </a:r>
                      <a:endParaRPr lang="en-US" sz="1600" b="0">
                        <a:latin typeface="Montserra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0" u="none" strike="noStrike" baseline="0">
                          <a:latin typeface="Montserrat"/>
                        </a:rPr>
                        <a:t>350 kW ≤ 2 MW</a:t>
                      </a:r>
                    </a:p>
                  </a:txBody>
                  <a:tcPr anchor="ctr"/>
                </a:tc>
                <a:tc>
                  <a:txBody>
                    <a:bodyPr/>
                    <a:lstStyle/>
                    <a:p>
                      <a:pPr marL="285750" marR="0" lvl="0" indent="-285750" algn="ctr" defTabSz="914400" rtl="0" eaLnBrk="1" fontAlgn="auto" latinLnBrk="0" hangingPunct="1">
                        <a:lnSpc>
                          <a:spcPct val="100000"/>
                        </a:lnSpc>
                        <a:spcBef>
                          <a:spcPts val="0"/>
                        </a:spcBef>
                        <a:spcAft>
                          <a:spcPts val="0"/>
                        </a:spcAft>
                        <a:buClrTx/>
                        <a:buSzTx/>
                        <a:buFont typeface="Arial"/>
                        <a:buChar char="•"/>
                        <a:tabLst/>
                        <a:defRPr/>
                      </a:pPr>
                      <a:r>
                        <a:rPr lang="en-US" sz="1600" i="0" u="none" strike="noStrike" baseline="0">
                          <a:latin typeface="Montserrat"/>
                        </a:rPr>
                        <a:t>New, in state</a:t>
                      </a:r>
                    </a:p>
                  </a:txBody>
                  <a:tcPr anchor="ctr"/>
                </a:tc>
                <a:tc>
                  <a:txBody>
                    <a:bodyPr/>
                    <a:lstStyle/>
                    <a:p>
                      <a:pPr marL="0" lvl="0" indent="0" algn="ctr" defTabSz="914400">
                        <a:lnSpc>
                          <a:spcPct val="100000"/>
                        </a:lnSpc>
                        <a:spcBef>
                          <a:spcPts val="0"/>
                        </a:spcBef>
                        <a:spcAft>
                          <a:spcPts val="0"/>
                        </a:spcAft>
                        <a:buNone/>
                        <a:tabLst/>
                        <a:defRPr/>
                      </a:pPr>
                      <a:r>
                        <a:rPr lang="en-US" sz="1600" b="0" i="0" u="none" strike="noStrike" baseline="0" noProof="0">
                          <a:solidFill>
                            <a:srgbClr val="000000"/>
                          </a:solidFill>
                          <a:latin typeface="Montserrat"/>
                        </a:rPr>
                        <a:t>25-year</a:t>
                      </a:r>
                      <a:endParaRPr lang="en-US"/>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0" u="none" strike="noStrike" baseline="0">
                          <a:latin typeface="Montserrat"/>
                        </a:rPr>
                        <a:t>5,000</a:t>
                      </a:r>
                      <a:endParaRPr lang="en-US" sz="1600" b="0">
                        <a:latin typeface="Montserrat"/>
                      </a:endParaRPr>
                    </a:p>
                  </a:txBody>
                  <a:tcPr anchor="ctr"/>
                </a:tc>
                <a:extLst>
                  <a:ext uri="{0D108BD9-81ED-4DB2-BD59-A6C34878D82A}">
                    <a16:rowId xmlns:a16="http://schemas.microsoft.com/office/drawing/2014/main" val="309864897"/>
                  </a:ext>
                </a:extLst>
              </a:tr>
              <a:tr h="1282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baseline="0">
                          <a:latin typeface="Montserrat"/>
                        </a:rPr>
                        <a:t>Gamma</a:t>
                      </a:r>
                      <a:endParaRPr lang="en-US" sz="1600" b="0">
                        <a:latin typeface="Montserra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0" u="none" strike="noStrike" baseline="0">
                          <a:latin typeface="Montserrat"/>
                        </a:rPr>
                        <a:t>&lt; 5 MW</a:t>
                      </a:r>
                    </a:p>
                  </a:txBody>
                  <a:tcPr anchor="ctr"/>
                </a:tc>
                <a:tc>
                  <a:txBody>
                    <a:bodyPr/>
                    <a:lstStyle/>
                    <a:p>
                      <a:pPr marL="285750" marR="0" lvl="0" indent="-285750" algn="ctr" rtl="0" eaLnBrk="1" fontAlgn="auto" latinLnBrk="0" hangingPunct="1">
                        <a:lnSpc>
                          <a:spcPct val="100000"/>
                        </a:lnSpc>
                        <a:spcBef>
                          <a:spcPts val="0"/>
                        </a:spcBef>
                        <a:spcAft>
                          <a:spcPts val="0"/>
                        </a:spcAft>
                        <a:buClrTx/>
                        <a:buSzTx/>
                        <a:buFont typeface="Arial" panose="020B0604020202020204" pitchFamily="34" charset="0"/>
                        <a:buChar char="•"/>
                      </a:pPr>
                      <a:r>
                        <a:rPr lang="en-US" sz="1600" i="0" u="none" strike="noStrike" baseline="0">
                          <a:latin typeface="Montserrat"/>
                        </a:rPr>
                        <a:t>In state systems with 3rd party SREC ownership</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i="0" u="none" strike="noStrike" baseline="0">
                          <a:latin typeface="Montserrat"/>
                        </a:rPr>
                        <a:t>All existing systems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i="0" u="none" strike="noStrike" baseline="0">
                          <a:latin typeface="Montserrat"/>
                        </a:rPr>
                        <a:t>Qualifying out of state systems</a:t>
                      </a:r>
                    </a:p>
                  </a:txBody>
                  <a:tcPr anchor="ctr"/>
                </a:tc>
                <a:tc>
                  <a:txBody>
                    <a:bodyPr/>
                    <a:lstStyle/>
                    <a:p>
                      <a:pPr lvl="0" algn="ctr">
                        <a:buNone/>
                      </a:pPr>
                      <a:r>
                        <a:rPr lang="en-US" sz="1600" b="0" i="0" u="none" strike="noStrike" baseline="0" noProof="0">
                          <a:solidFill>
                            <a:srgbClr val="000000"/>
                          </a:solidFill>
                          <a:latin typeface="Montserrat"/>
                        </a:rPr>
                        <a:t>25-year</a:t>
                      </a:r>
                      <a:endParaRPr lang="en-US"/>
                    </a:p>
                  </a:txBody>
                  <a:tcPr anchor="ctr"/>
                </a:tc>
                <a:tc>
                  <a:txBody>
                    <a:bodyPr/>
                    <a:lstStyle/>
                    <a:p>
                      <a:pPr algn="ctr"/>
                      <a:r>
                        <a:rPr lang="en-US" sz="1600" i="0" u="none" strike="noStrike" baseline="0">
                          <a:latin typeface="Montserrat"/>
                        </a:rPr>
                        <a:t>10,000</a:t>
                      </a:r>
                      <a:endParaRPr lang="en-US" sz="1600" b="0">
                        <a:latin typeface="Calibri"/>
                      </a:endParaRPr>
                    </a:p>
                  </a:txBody>
                  <a:tcPr anchor="ctr"/>
                </a:tc>
                <a:extLst>
                  <a:ext uri="{0D108BD9-81ED-4DB2-BD59-A6C34878D82A}">
                    <a16:rowId xmlns:a16="http://schemas.microsoft.com/office/drawing/2014/main" val="1995315090"/>
                  </a:ext>
                </a:extLst>
              </a:tr>
              <a:tr h="806604">
                <a:tc>
                  <a:txBody>
                    <a:bodyPr/>
                    <a:lstStyle/>
                    <a:p>
                      <a:pPr marL="0" lvl="0" indent="0" algn="l" defTabSz="914400">
                        <a:lnSpc>
                          <a:spcPct val="100000"/>
                        </a:lnSpc>
                        <a:spcBef>
                          <a:spcPts val="0"/>
                        </a:spcBef>
                        <a:spcAft>
                          <a:spcPts val="0"/>
                        </a:spcAft>
                        <a:buNone/>
                        <a:tabLst/>
                        <a:defRPr/>
                      </a:pPr>
                      <a:r>
                        <a:rPr lang="en-US" sz="1600" b="0" i="0" u="none" strike="noStrike" baseline="0">
                          <a:latin typeface="Montserrat"/>
                        </a:rPr>
                        <a:t>Delta</a:t>
                      </a:r>
                    </a:p>
                  </a:txBody>
                  <a:tcPr anchor="ctr"/>
                </a:tc>
                <a:tc>
                  <a:txBody>
                    <a:bodyPr/>
                    <a:lstStyle/>
                    <a:p>
                      <a:pPr marL="0" lvl="0" indent="0" algn="ctr">
                        <a:lnSpc>
                          <a:spcPct val="100000"/>
                        </a:lnSpc>
                        <a:spcBef>
                          <a:spcPts val="0"/>
                        </a:spcBef>
                        <a:spcAft>
                          <a:spcPts val="0"/>
                        </a:spcAft>
                        <a:buNone/>
                      </a:pPr>
                      <a:r>
                        <a:rPr lang="en-US" sz="1600" i="0" u="none" strike="noStrike" baseline="0">
                          <a:latin typeface="Montserrat"/>
                        </a:rPr>
                        <a:t>&gt;2MW</a:t>
                      </a:r>
                    </a:p>
                  </a:txBody>
                  <a:tcPr anchor="ctr"/>
                </a:tc>
                <a:tc>
                  <a:txBody>
                    <a:bodyPr/>
                    <a:lstStyle/>
                    <a:p>
                      <a:pPr marL="285750" lvl="0" indent="-285750" algn="ctr">
                        <a:lnSpc>
                          <a:spcPct val="100000"/>
                        </a:lnSpc>
                        <a:spcBef>
                          <a:spcPts val="0"/>
                        </a:spcBef>
                        <a:spcAft>
                          <a:spcPts val="0"/>
                        </a:spcAft>
                        <a:buFont typeface="Arial"/>
                        <a:buChar char="•"/>
                      </a:pPr>
                      <a:r>
                        <a:rPr lang="en-US" sz="1600" b="0" i="0" u="none" strike="noStrike" baseline="0" noProof="0" dirty="0">
                          <a:solidFill>
                            <a:srgbClr val="000000"/>
                          </a:solidFill>
                          <a:latin typeface="Montserrat"/>
                        </a:rPr>
                        <a:t>New, in state</a:t>
                      </a:r>
                      <a:endParaRPr lang="en-US" dirty="0"/>
                    </a:p>
                  </a:txBody>
                  <a:tcPr anchor="ctr"/>
                </a:tc>
                <a:tc>
                  <a:txBody>
                    <a:bodyPr/>
                    <a:lstStyle/>
                    <a:p>
                      <a:pPr lvl="0" algn="ctr">
                        <a:buNone/>
                      </a:pPr>
                      <a:r>
                        <a:rPr lang="en-US" sz="1600" i="0" u="none" strike="noStrike" baseline="0">
                          <a:latin typeface="Montserrat"/>
                        </a:rPr>
                        <a:t>5-year</a:t>
                      </a:r>
                    </a:p>
                  </a:txBody>
                  <a:tcPr anchor="ctr"/>
                </a:tc>
                <a:tc>
                  <a:txBody>
                    <a:bodyPr/>
                    <a:lstStyle/>
                    <a:p>
                      <a:pPr lvl="0" algn="ctr">
                        <a:buNone/>
                      </a:pPr>
                      <a:r>
                        <a:rPr lang="en-US" sz="1600" i="0" u="none" strike="noStrike" baseline="0">
                          <a:latin typeface="Montserrat"/>
                        </a:rPr>
                        <a:t>10,000</a:t>
                      </a:r>
                    </a:p>
                  </a:txBody>
                  <a:tcPr anchor="ctr"/>
                </a:tc>
                <a:extLst>
                  <a:ext uri="{0D108BD9-81ED-4DB2-BD59-A6C34878D82A}">
                    <a16:rowId xmlns:a16="http://schemas.microsoft.com/office/drawing/2014/main" val="4291409574"/>
                  </a:ext>
                </a:extLst>
              </a:tr>
            </a:tbl>
          </a:graphicData>
        </a:graphic>
      </p:graphicFrame>
    </p:spTree>
    <p:extLst>
      <p:ext uri="{BB962C8B-B14F-4D97-AF65-F5344CB8AC3E}">
        <p14:creationId xmlns:p14="http://schemas.microsoft.com/office/powerpoint/2010/main" val="3503009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a:solidFill>
                  <a:schemeClr val="accent5"/>
                </a:solidFill>
                <a:latin typeface="Work Sans Black" pitchFamily="2" charset="0"/>
                <a:cs typeface="Aparajita" panose="020B0502040204020203" pitchFamily="18" charset="0"/>
              </a:rPr>
              <a:t>	Bid Prices</a:t>
            </a:r>
            <a:endParaRPr lang="en-US" sz="4000" b="1">
              <a:solidFill>
                <a:schemeClr val="accent5"/>
              </a:solidFill>
              <a:cs typeface="Aparajita" panose="020B0502040204020203" pitchFamily="18" charset="0"/>
            </a:endParaRPr>
          </a:p>
        </p:txBody>
      </p:sp>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922421" y="1552075"/>
            <a:ext cx="10515600" cy="4030578"/>
          </a:xfrm>
        </p:spPr>
        <p:txBody>
          <a:bodyPr vert="horz" lIns="91440" tIns="45720" rIns="91440" bIns="45720" rtlCol="0" anchor="t">
            <a:normAutofit/>
          </a:bodyPr>
          <a:lstStyle/>
          <a:p>
            <a:r>
              <a:rPr lang="en-US" sz="2600" i="0" u="none" strike="noStrike" baseline="0">
                <a:latin typeface="Montserrat" panose="00000500000000000000" pitchFamily="2" charset="0"/>
              </a:rPr>
              <a:t>Bid price is th</a:t>
            </a:r>
            <a:r>
              <a:rPr lang="en-US" sz="2600">
                <a:latin typeface="Montserrat" panose="00000500000000000000" pitchFamily="2" charset="0"/>
              </a:rPr>
              <a:t>e $ / SREC you would accept as payment</a:t>
            </a:r>
          </a:p>
          <a:p>
            <a:pPr lvl="1"/>
            <a:r>
              <a:rPr lang="en-US" sz="2200">
                <a:latin typeface="Montserrat"/>
              </a:rPr>
              <a:t>In 2023 the average accepted bid price was: $30.51 / SREC </a:t>
            </a:r>
          </a:p>
          <a:p>
            <a:r>
              <a:rPr lang="en-US" sz="2600" i="0" u="none" strike="noStrike" baseline="0">
                <a:latin typeface="Montserrat" panose="00000500000000000000" pitchFamily="2" charset="0"/>
              </a:rPr>
              <a:t>Delmarva has the right to exercise price discretion and reject bids</a:t>
            </a:r>
          </a:p>
          <a:p>
            <a:pPr lvl="1"/>
            <a:r>
              <a:rPr lang="en-US" sz="2200" i="0" u="none" strike="noStrike" baseline="0">
                <a:latin typeface="Montserrat" panose="00000500000000000000" pitchFamily="2" charset="0"/>
              </a:rPr>
              <a:t>Bids above the Alternative Compliance Price of $150 will be automatically rejected</a:t>
            </a:r>
          </a:p>
          <a:p>
            <a:r>
              <a:rPr lang="en-US" sz="2600" i="0" u="none" strike="noStrike" baseline="0">
                <a:latin typeface="Montserrat"/>
              </a:rPr>
              <a:t>You can see past procurement results by going to </a:t>
            </a:r>
            <a:r>
              <a:rPr lang="en-US" sz="2600">
                <a:latin typeface="Montserrat"/>
              </a:rPr>
              <a:t>the</a:t>
            </a:r>
            <a:r>
              <a:rPr lang="en-US" sz="2600" i="0" u="none" strike="noStrike" baseline="0">
                <a:latin typeface="Montserrat"/>
              </a:rPr>
              <a:t> procurement’s page on our website and scrolling to the “Results” section. </a:t>
            </a:r>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15</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416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EFF6AB16-1717-F46A-B705-E980B0785B65}"/>
              </a:ext>
            </a:extLst>
          </p:cNvPr>
          <p:cNvGraphicFramePr/>
          <p:nvPr>
            <p:extLst>
              <p:ext uri="{D42A27DB-BD31-4B8C-83A1-F6EECF244321}">
                <p14:modId xmlns:p14="http://schemas.microsoft.com/office/powerpoint/2010/main" val="3932775608"/>
              </p:ext>
            </p:extLst>
          </p:nvPr>
        </p:nvGraphicFramePr>
        <p:xfrm>
          <a:off x="838200" y="-247845"/>
          <a:ext cx="9770980" cy="7148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i="0" u="none" strike="noStrike" baseline="0">
                <a:solidFill>
                  <a:schemeClr val="accent5"/>
                </a:solidFill>
                <a:latin typeface="Work Sans Black" pitchFamily="2" charset="0"/>
                <a:cs typeface="Aparajita" panose="020B0502040204020203" pitchFamily="18" charset="0"/>
              </a:rPr>
              <a:t>	</a:t>
            </a:r>
            <a:r>
              <a:rPr lang="en-US" sz="4000" b="1">
                <a:solidFill>
                  <a:srgbClr val="DD4000"/>
                </a:solidFill>
                <a:latin typeface="Work Sans Black" pitchFamily="2" charset="0"/>
                <a:cs typeface="Aparajita" panose="020B0502040204020203" pitchFamily="18" charset="0"/>
              </a:rPr>
              <a:t>Award Process</a:t>
            </a:r>
            <a:endParaRPr lang="en-US" sz="4000" b="1">
              <a:solidFill>
                <a:schemeClr val="accent5"/>
              </a:solidFill>
              <a:cs typeface="Aparajita" panose="020B0502040204020203" pitchFamily="18" charset="0"/>
            </a:endParaRPr>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16</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73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838200" y="1532059"/>
            <a:ext cx="10515600" cy="2963686"/>
          </a:xfrm>
        </p:spPr>
        <p:txBody>
          <a:bodyPr vert="horz" lIns="91440" tIns="45720" rIns="91440" bIns="45720" rtlCol="0" anchor="t">
            <a:noAutofit/>
          </a:bodyPr>
          <a:lstStyle/>
          <a:p>
            <a:r>
              <a:rPr lang="en-US" sz="2600">
                <a:latin typeface="Montserrat"/>
              </a:rPr>
              <a:t>Tie Scenario: if multiple bids at the same price oversubscribe a tier</a:t>
            </a:r>
          </a:p>
          <a:p>
            <a:r>
              <a:rPr lang="en-US" sz="2600">
                <a:latin typeface="Montserrat"/>
              </a:rPr>
              <a:t>Systems with DE Labor and/or Parts would be selected over systems without either bonus</a:t>
            </a:r>
          </a:p>
          <a:p>
            <a:r>
              <a:rPr lang="en-US" sz="2600">
                <a:latin typeface="Montserrat"/>
              </a:rPr>
              <a:t>If a tie remains, the systems involved in the tie may need to submit revised bids</a:t>
            </a:r>
          </a:p>
          <a:p>
            <a:pPr lvl="1"/>
            <a:r>
              <a:rPr lang="en-US" sz="2200">
                <a:latin typeface="Montserrat"/>
              </a:rPr>
              <a:t>We will contact you if you need to rebid. </a:t>
            </a:r>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17</a:t>
            </a:fld>
            <a:endParaRPr lang="en-US"/>
          </a:p>
        </p:txBody>
      </p:sp>
      <p:pic>
        <p:nvPicPr>
          <p:cNvPr id="4" name="Picture 2">
            <a:extLst>
              <a:ext uri="{FF2B5EF4-FFF2-40B4-BE49-F238E27FC236}">
                <a16:creationId xmlns:a16="http://schemas.microsoft.com/office/drawing/2014/main" id="{0942A1C3-9820-1D96-203E-018690370A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246EE5D2-3389-3030-7147-A838742DA4F2}"/>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a:t>
            </a:r>
            <a:r>
              <a:rPr lang="en-US" sz="4000" b="1">
                <a:solidFill>
                  <a:srgbClr val="DD4000"/>
                </a:solidFill>
                <a:latin typeface="Work Sans Black" pitchFamily="2" charset="0"/>
                <a:cs typeface="Aparajita" panose="020B0502040204020203" pitchFamily="18" charset="0"/>
              </a:rPr>
              <a:t>Award Process – Tie Scenario</a:t>
            </a:r>
            <a:endParaRPr lang="en-US" sz="4000" b="1">
              <a:solidFill>
                <a:schemeClr val="accent5"/>
              </a:solidFill>
              <a:cs typeface="Aparajita" panose="020B0502040204020203" pitchFamily="18" charset="0"/>
            </a:endParaRPr>
          </a:p>
        </p:txBody>
      </p:sp>
    </p:spTree>
    <p:extLst>
      <p:ext uri="{BB962C8B-B14F-4D97-AF65-F5344CB8AC3E}">
        <p14:creationId xmlns:p14="http://schemas.microsoft.com/office/powerpoint/2010/main" val="2161775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00EF1-6A60-CCF5-28F8-5D269B1C641C}"/>
              </a:ext>
            </a:extLst>
          </p:cNvPr>
          <p:cNvSpPr>
            <a:spLocks noGrp="1"/>
          </p:cNvSpPr>
          <p:nvPr>
            <p:ph type="title"/>
          </p:nvPr>
        </p:nvSpPr>
        <p:spPr>
          <a:xfrm>
            <a:off x="838200" y="2862262"/>
            <a:ext cx="10515600" cy="1133475"/>
          </a:xfrm>
        </p:spPr>
        <p:txBody>
          <a:bodyPr/>
          <a:lstStyle/>
          <a:p>
            <a:pPr algn="ctr"/>
            <a:r>
              <a:rPr lang="en-US" b="1">
                <a:solidFill>
                  <a:srgbClr val="DD4000"/>
                </a:solidFill>
                <a:latin typeface="Work Sans Black" pitchFamily="2" charset="0"/>
              </a:rPr>
              <a:t>Program Requirements</a:t>
            </a:r>
            <a:endParaRPr lang="en-US" b="1">
              <a:solidFill>
                <a:schemeClr val="accent5"/>
              </a:solidFill>
            </a:endParaRPr>
          </a:p>
        </p:txBody>
      </p:sp>
      <p:sp>
        <p:nvSpPr>
          <p:cNvPr id="5" name="Slide Number Placeholder 4">
            <a:extLst>
              <a:ext uri="{FF2B5EF4-FFF2-40B4-BE49-F238E27FC236}">
                <a16:creationId xmlns:a16="http://schemas.microsoft.com/office/drawing/2014/main" id="{8CF8C8E5-C055-A128-F41A-34C0579F064D}"/>
              </a:ext>
            </a:extLst>
          </p:cNvPr>
          <p:cNvSpPr>
            <a:spLocks noGrp="1"/>
          </p:cNvSpPr>
          <p:nvPr>
            <p:ph type="sldNum" sz="quarter" idx="12"/>
          </p:nvPr>
        </p:nvSpPr>
        <p:spPr/>
        <p:txBody>
          <a:bodyPr/>
          <a:lstStyle/>
          <a:p>
            <a:fld id="{FDFEB414-9B9B-47A2-A671-3191F70CAAA6}" type="slidenum">
              <a:rPr lang="en-US" smtClean="0"/>
              <a:t>18</a:t>
            </a:fld>
            <a:endParaRPr lang="en-US"/>
          </a:p>
        </p:txBody>
      </p:sp>
      <p:pic>
        <p:nvPicPr>
          <p:cNvPr id="4" name="Picture 2">
            <a:extLst>
              <a:ext uri="{FF2B5EF4-FFF2-40B4-BE49-F238E27FC236}">
                <a16:creationId xmlns:a16="http://schemas.microsoft.com/office/drawing/2014/main" id="{FCF58A8F-56B7-06CD-7AF6-A679F1B512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243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i="0" u="none" strike="noStrike" baseline="0">
                <a:solidFill>
                  <a:schemeClr val="accent5"/>
                </a:solidFill>
                <a:latin typeface="Work Sans Black" pitchFamily="2" charset="0"/>
                <a:cs typeface="Aparajita" panose="020B0502040204020203" pitchFamily="18" charset="0"/>
              </a:rPr>
              <a:t>	</a:t>
            </a:r>
            <a:r>
              <a:rPr lang="en-US" sz="4000" b="1" i="0" u="none" strike="noStrike" baseline="0">
                <a:solidFill>
                  <a:srgbClr val="DD4000"/>
                </a:solidFill>
                <a:latin typeface="Work Sans Black" pitchFamily="2" charset="0"/>
                <a:cs typeface="Aparajita" panose="020B0502040204020203" pitchFamily="18" charset="0"/>
              </a:rPr>
              <a:t>Basic Requirements</a:t>
            </a:r>
            <a:endParaRPr lang="en-US" sz="4000" b="1">
              <a:solidFill>
                <a:schemeClr val="accent5"/>
              </a:solidFill>
              <a:cs typeface="Aparajita" panose="020B0502040204020203" pitchFamily="18" charset="0"/>
            </a:endParaRPr>
          </a:p>
        </p:txBody>
      </p:sp>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922421" y="1552074"/>
            <a:ext cx="10515600" cy="4131095"/>
          </a:xfrm>
        </p:spPr>
        <p:txBody>
          <a:bodyPr vert="horz" lIns="91440" tIns="45720" rIns="91440" bIns="45720" rtlCol="0" anchor="t">
            <a:normAutofit/>
          </a:bodyPr>
          <a:lstStyle/>
          <a:p>
            <a:r>
              <a:rPr lang="en-US" sz="2600" i="0" u="none" strike="noStrike" baseline="0" dirty="0">
                <a:latin typeface="Montserrat"/>
              </a:rPr>
              <a:t>Projects must have or be eligible for DE certification</a:t>
            </a:r>
          </a:p>
          <a:p>
            <a:pPr lvl="1"/>
            <a:r>
              <a:rPr lang="en-US" sz="2200" i="0" u="none" strike="noStrike" baseline="0" dirty="0">
                <a:latin typeface="Montserrat"/>
              </a:rPr>
              <a:t>Applicants are responsible for obtaining DE certification #s</a:t>
            </a:r>
          </a:p>
          <a:p>
            <a:r>
              <a:rPr lang="en-US" sz="2600" i="0" u="none" strike="noStrike" baseline="0" dirty="0">
                <a:latin typeface="Montserrat"/>
              </a:rPr>
              <a:t>Projects must be operational within 12 months of contract award date</a:t>
            </a:r>
          </a:p>
          <a:p>
            <a:r>
              <a:rPr lang="en-US" sz="2600" i="0" u="none" strike="noStrike" baseline="0" dirty="0">
                <a:latin typeface="Montserrat"/>
              </a:rPr>
              <a:t>Projects under 500 kW must have revenue grade meters or revenue grade online monitoring</a:t>
            </a:r>
            <a:endParaRPr lang="en-US" sz="2800" b="1" i="0" u="none" strike="noStrike" baseline="0" dirty="0">
              <a:latin typeface="Montserrat"/>
            </a:endParaRPr>
          </a:p>
          <a:p>
            <a:r>
              <a:rPr lang="en-US" sz="2600" dirty="0">
                <a:latin typeface="Montserrat"/>
              </a:rPr>
              <a:t>Projects 500 kW or greater must have revenue grade online monitoring installed</a:t>
            </a:r>
            <a:endParaRPr lang="en-US" sz="2600" i="0" u="none" strike="noStrike" baseline="0" dirty="0">
              <a:latin typeface="Montserrat" panose="00000500000000000000" pitchFamily="2" charset="0"/>
            </a:endParaRPr>
          </a:p>
          <a:p>
            <a:endParaRPr lang="en-US" sz="1800" b="1" i="0" u="none" strike="noStrike" baseline="0">
              <a:solidFill>
                <a:srgbClr val="000000"/>
              </a:solidFill>
              <a:latin typeface="Montserrat" panose="00000500000000000000" pitchFamily="2" charset="0"/>
            </a:endParaRPr>
          </a:p>
          <a:p>
            <a:endParaRPr lang="en-US" sz="1800" b="1">
              <a:solidFill>
                <a:srgbClr val="728390"/>
              </a:solidFill>
              <a:latin typeface="Montserrat" panose="00000500000000000000" pitchFamily="2" charset="0"/>
            </a:endParaRPr>
          </a:p>
          <a:p>
            <a:endParaRPr lang="en-US"/>
          </a:p>
          <a:p>
            <a:endParaRPr lang="en-US">
              <a:cs typeface="Calibri" panose="020F0502020204030204"/>
            </a:endParaRPr>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19</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933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i="0" u="none" strike="noStrike" baseline="0">
                <a:solidFill>
                  <a:schemeClr val="accent5"/>
                </a:solidFill>
                <a:latin typeface="Work Sans Black" pitchFamily="2" charset="0"/>
                <a:cs typeface="Aparajita" panose="020B0502040204020203" pitchFamily="18" charset="0"/>
              </a:rPr>
              <a:t>	</a:t>
            </a:r>
            <a:r>
              <a:rPr lang="en-US" sz="4000" i="0" u="none" strike="noStrike" baseline="0">
                <a:solidFill>
                  <a:srgbClr val="DD4000"/>
                </a:solidFill>
                <a:latin typeface="Work Sans Black" pitchFamily="2" charset="0"/>
              </a:rPr>
              <a:t>Agenda</a:t>
            </a:r>
            <a:endParaRPr lang="en-US" sz="4000" b="1">
              <a:solidFill>
                <a:schemeClr val="accent5"/>
              </a:solidFill>
              <a:cs typeface="Aparajita" panose="020B0502040204020203" pitchFamily="18" charset="0"/>
            </a:endParaRPr>
          </a:p>
        </p:txBody>
      </p:sp>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838200" y="2197651"/>
            <a:ext cx="10515600" cy="2518728"/>
          </a:xfrm>
        </p:spPr>
        <p:txBody>
          <a:bodyPr vert="horz" lIns="91440" tIns="45720" rIns="91440" bIns="45720" rtlCol="0" anchor="t">
            <a:normAutofit fontScale="92500" lnSpcReduction="20000"/>
          </a:bodyPr>
          <a:lstStyle/>
          <a:p>
            <a:r>
              <a:rPr lang="en-US">
                <a:latin typeface="Montserrat" panose="00000500000000000000" pitchFamily="2" charset="0"/>
              </a:rPr>
              <a:t>Solar Renewable Energy Credits (SRECs)</a:t>
            </a:r>
            <a:endParaRPr lang="en-US" sz="2800" i="0" u="none" strike="noStrike" baseline="0">
              <a:latin typeface="Montserrat" panose="00000500000000000000" pitchFamily="2" charset="0"/>
            </a:endParaRPr>
          </a:p>
          <a:p>
            <a:r>
              <a:rPr lang="en-US" sz="2800" i="0" u="none" strike="noStrike" baseline="0">
                <a:latin typeface="Montserrat" panose="00000500000000000000" pitchFamily="2" charset="0"/>
              </a:rPr>
              <a:t>Program Overview</a:t>
            </a:r>
          </a:p>
          <a:p>
            <a:r>
              <a:rPr lang="en-US">
                <a:latin typeface="Montserrat"/>
              </a:rPr>
              <a:t>2024</a:t>
            </a:r>
            <a:r>
              <a:rPr lang="en-US" sz="2800" i="0" u="none" strike="noStrike" baseline="0">
                <a:latin typeface="Montserrat"/>
              </a:rPr>
              <a:t> Procurement</a:t>
            </a:r>
          </a:p>
          <a:p>
            <a:r>
              <a:rPr lang="en-US" sz="2800" i="0" u="none" strike="noStrike" baseline="0">
                <a:latin typeface="Montserrat" panose="00000500000000000000" pitchFamily="2" charset="0"/>
              </a:rPr>
              <a:t>Program Requirements</a:t>
            </a:r>
          </a:p>
          <a:p>
            <a:r>
              <a:rPr lang="en-US" sz="2800" i="0" u="none" strike="noStrike" baseline="0">
                <a:latin typeface="Montserrat" panose="00000500000000000000" pitchFamily="2" charset="0"/>
              </a:rPr>
              <a:t>Application Example</a:t>
            </a:r>
          </a:p>
          <a:p>
            <a:r>
              <a:rPr lang="en-US" sz="2800" i="0" u="none" strike="noStrike" baseline="0">
                <a:latin typeface="Montserrat" panose="00000500000000000000" pitchFamily="2" charset="0"/>
              </a:rPr>
              <a:t>Questions &amp; Answers</a:t>
            </a:r>
          </a:p>
          <a:p>
            <a:endParaRPr lang="en-US" sz="2800" b="1" i="0" u="none" strike="noStrike" baseline="0">
              <a:latin typeface="Montserrat" panose="00000500000000000000" pitchFamily="2" charset="0"/>
            </a:endParaRPr>
          </a:p>
          <a:p>
            <a:endParaRPr lang="en-US" sz="1800" b="1" i="0" u="none" strike="noStrike" baseline="0">
              <a:latin typeface="Montserrat" panose="00000500000000000000" pitchFamily="2" charset="0"/>
            </a:endParaRPr>
          </a:p>
          <a:p>
            <a:endParaRPr lang="en-US" sz="1800" b="1" i="0" u="none" strike="noStrike" baseline="0">
              <a:solidFill>
                <a:srgbClr val="728390"/>
              </a:solidFill>
              <a:latin typeface="Montserrat" panose="00000500000000000000" pitchFamily="2" charset="0"/>
            </a:endParaRPr>
          </a:p>
          <a:p>
            <a:endParaRPr lang="en-US"/>
          </a:p>
          <a:p>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2</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753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i="0" u="none" strike="noStrike" baseline="0">
                <a:solidFill>
                  <a:schemeClr val="accent5"/>
                </a:solidFill>
                <a:latin typeface="Work Sans Black" pitchFamily="2" charset="0"/>
                <a:cs typeface="Aparajita" panose="020B0502040204020203" pitchFamily="18" charset="0"/>
              </a:rPr>
              <a:t>	</a:t>
            </a:r>
            <a:r>
              <a:rPr lang="en-US" sz="4000" b="1" i="0" u="none" strike="noStrike" baseline="0">
                <a:solidFill>
                  <a:srgbClr val="DD4000"/>
                </a:solidFill>
                <a:latin typeface="Work Sans Black" pitchFamily="2" charset="0"/>
                <a:cs typeface="Aparajita" panose="020B0502040204020203" pitchFamily="18" charset="0"/>
              </a:rPr>
              <a:t>One Contract – Multiple Facilities</a:t>
            </a:r>
            <a:endParaRPr lang="en-US" sz="4000" b="1">
              <a:solidFill>
                <a:schemeClr val="accent5"/>
              </a:solidFill>
              <a:cs typeface="Aparajita" panose="020B0502040204020203" pitchFamily="18" charset="0"/>
            </a:endParaRPr>
          </a:p>
        </p:txBody>
      </p:sp>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922421" y="1552075"/>
            <a:ext cx="10515600" cy="4030578"/>
          </a:xfrm>
        </p:spPr>
        <p:txBody>
          <a:bodyPr>
            <a:normAutofit/>
          </a:bodyPr>
          <a:lstStyle/>
          <a:p>
            <a:r>
              <a:rPr lang="en-US" sz="2600" i="0" u="none" strike="noStrike" baseline="0">
                <a:latin typeface="Montserrat" panose="00000500000000000000" pitchFamily="2" charset="0"/>
              </a:rPr>
              <a:t>Applicants must aggregate facilities together under one contract if they:</a:t>
            </a:r>
          </a:p>
          <a:p>
            <a:pPr lvl="1"/>
            <a:r>
              <a:rPr lang="en-US" sz="2200" i="0" u="none" strike="noStrike" baseline="0">
                <a:latin typeface="Montserrat" panose="00000500000000000000" pitchFamily="2" charset="0"/>
              </a:rPr>
              <a:t>Are on the same parcel of land OR</a:t>
            </a:r>
          </a:p>
          <a:p>
            <a:pPr lvl="1"/>
            <a:r>
              <a:rPr lang="en-US" sz="2200" i="0" u="none" strike="noStrike" baseline="0">
                <a:latin typeface="Montserrat" panose="00000500000000000000" pitchFamily="2" charset="0"/>
              </a:rPr>
              <a:t>Share a utility interconnection point</a:t>
            </a:r>
            <a:endParaRPr lang="en-US" sz="2600" i="0" u="none" strike="noStrike" baseline="0">
              <a:latin typeface="Montserrat" panose="00000500000000000000" pitchFamily="2" charset="0"/>
            </a:endParaRPr>
          </a:p>
          <a:p>
            <a:r>
              <a:rPr lang="en-US" sz="2600" i="0" u="none" strike="noStrike" baseline="0">
                <a:latin typeface="Montserrat" panose="00000500000000000000" pitchFamily="2" charset="0"/>
              </a:rPr>
              <a:t>Exceptions made for partial fills from previous procurements.</a:t>
            </a:r>
          </a:p>
          <a:p>
            <a:endParaRPr lang="en-US" sz="1800" b="1" i="0" u="none" strike="noStrike" baseline="0">
              <a:latin typeface="Montserrat" panose="00000500000000000000" pitchFamily="2" charset="0"/>
            </a:endParaRPr>
          </a:p>
          <a:p>
            <a:endParaRPr lang="en-US" sz="1800" b="1" i="0" u="none" strike="noStrike" baseline="0">
              <a:solidFill>
                <a:srgbClr val="728390"/>
              </a:solidFill>
              <a:latin typeface="Montserrat" panose="00000500000000000000" pitchFamily="2" charset="0"/>
            </a:endParaRPr>
          </a:p>
          <a:p>
            <a:endParaRPr lang="en-US"/>
          </a:p>
          <a:p>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20</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560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i="0" u="none" strike="noStrike" baseline="0">
                <a:solidFill>
                  <a:schemeClr val="accent5"/>
                </a:solidFill>
                <a:latin typeface="Work Sans Black" pitchFamily="2" charset="0"/>
                <a:cs typeface="Aparajita" panose="020B0502040204020203" pitchFamily="18" charset="0"/>
              </a:rPr>
              <a:t>	</a:t>
            </a:r>
            <a:r>
              <a:rPr lang="en-US" sz="4000" b="1" i="0" u="none" strike="noStrike" baseline="0">
                <a:solidFill>
                  <a:srgbClr val="DD4000"/>
                </a:solidFill>
                <a:latin typeface="Work Sans Black" pitchFamily="2" charset="0"/>
                <a:cs typeface="Aparajita" panose="020B0502040204020203" pitchFamily="18" charset="0"/>
              </a:rPr>
              <a:t>Bid Deposits</a:t>
            </a:r>
            <a:endParaRPr lang="en-US" sz="4000" b="1">
              <a:solidFill>
                <a:schemeClr val="accent5"/>
              </a:solidFill>
              <a:cs typeface="Aparajita" panose="020B0502040204020203" pitchFamily="18" charset="0"/>
            </a:endParaRPr>
          </a:p>
        </p:txBody>
      </p:sp>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922421" y="1552075"/>
            <a:ext cx="10515600" cy="4030578"/>
          </a:xfrm>
        </p:spPr>
        <p:txBody>
          <a:bodyPr>
            <a:normAutofit/>
          </a:bodyPr>
          <a:lstStyle/>
          <a:p>
            <a:r>
              <a:rPr lang="en-US" sz="2600" i="0" u="none" strike="noStrike" baseline="0">
                <a:latin typeface="Montserrat" panose="00000500000000000000" pitchFamily="2" charset="0"/>
              </a:rPr>
              <a:t>Required if system does not yet have DE certification</a:t>
            </a:r>
          </a:p>
          <a:p>
            <a:r>
              <a:rPr lang="en-US" sz="2600" i="0" u="none" strike="noStrike" baseline="0">
                <a:latin typeface="Montserrat" panose="00000500000000000000" pitchFamily="2" charset="0"/>
              </a:rPr>
              <a:t>= $100/kW of nameplate capacity</a:t>
            </a:r>
          </a:p>
          <a:p>
            <a:r>
              <a:rPr lang="en-US" sz="2600" i="0" u="none" strike="noStrike" baseline="0">
                <a:latin typeface="Montserrat" panose="00000500000000000000" pitchFamily="2" charset="0"/>
              </a:rPr>
              <a:t>Rounded using standard rounding rules</a:t>
            </a:r>
          </a:p>
          <a:p>
            <a:pPr lvl="1"/>
            <a:r>
              <a:rPr lang="en-US" sz="2200" i="0" u="none" strike="noStrike" baseline="0">
                <a:latin typeface="Montserrat" panose="00000500000000000000" pitchFamily="2" charset="0"/>
              </a:rPr>
              <a:t>Example: 8.7 kW system = $900 owed for bid deposit</a:t>
            </a:r>
          </a:p>
          <a:p>
            <a:r>
              <a:rPr lang="en-US" sz="2600" i="0" u="none" strike="noStrike" baseline="0">
                <a:latin typeface="Montserrat" panose="00000500000000000000" pitchFamily="2" charset="0"/>
              </a:rPr>
              <a:t>Bid deposit returned if application NOT successful OR once facility provides DE certification</a:t>
            </a:r>
          </a:p>
          <a:p>
            <a:r>
              <a:rPr lang="en-US" sz="2600" i="0" u="none" strike="noStrike" baseline="0">
                <a:latin typeface="Montserrat" panose="00000500000000000000" pitchFamily="2" charset="0"/>
              </a:rPr>
              <a:t>Bid deposit forfeited if you have a successful application but do not follow through with the contract</a:t>
            </a:r>
          </a:p>
          <a:p>
            <a:endParaRPr lang="en-US" sz="2800" b="1" i="0" u="none" strike="noStrike" baseline="0">
              <a:latin typeface="Montserrat" panose="00000500000000000000" pitchFamily="2" charset="0"/>
            </a:endParaRPr>
          </a:p>
          <a:p>
            <a:endParaRPr lang="en-US" sz="1800" b="1" i="0" u="none" strike="noStrike" baseline="0">
              <a:latin typeface="Montserrat" panose="00000500000000000000" pitchFamily="2" charset="0"/>
            </a:endParaRPr>
          </a:p>
          <a:p>
            <a:endParaRPr lang="en-US" sz="1800" b="1" i="0" u="none" strike="noStrike" baseline="0">
              <a:solidFill>
                <a:srgbClr val="728390"/>
              </a:solidFill>
              <a:latin typeface="Montserrat" panose="00000500000000000000" pitchFamily="2" charset="0"/>
            </a:endParaRPr>
          </a:p>
          <a:p>
            <a:endParaRPr lang="en-US"/>
          </a:p>
          <a:p>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21</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928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00EF1-6A60-CCF5-28F8-5D269B1C641C}"/>
              </a:ext>
            </a:extLst>
          </p:cNvPr>
          <p:cNvSpPr>
            <a:spLocks noGrp="1"/>
          </p:cNvSpPr>
          <p:nvPr>
            <p:ph type="title"/>
          </p:nvPr>
        </p:nvSpPr>
        <p:spPr>
          <a:xfrm>
            <a:off x="838200" y="2862262"/>
            <a:ext cx="10515600" cy="1133475"/>
          </a:xfrm>
        </p:spPr>
        <p:txBody>
          <a:bodyPr>
            <a:normAutofit fontScale="90000"/>
          </a:bodyPr>
          <a:lstStyle/>
          <a:p>
            <a:pPr algn="ctr"/>
            <a:r>
              <a:rPr lang="en-US" b="1">
                <a:solidFill>
                  <a:srgbClr val="DD4000"/>
                </a:solidFill>
                <a:latin typeface="Work Sans Black" pitchFamily="2" charset="0"/>
              </a:rPr>
              <a:t>Application </a:t>
            </a:r>
            <a:br>
              <a:rPr lang="en-US" b="1">
                <a:solidFill>
                  <a:srgbClr val="DD4000"/>
                </a:solidFill>
                <a:latin typeface="Work Sans Black" pitchFamily="2" charset="0"/>
              </a:rPr>
            </a:br>
            <a:r>
              <a:rPr lang="en-US" b="1">
                <a:solidFill>
                  <a:srgbClr val="DD4000"/>
                </a:solidFill>
                <a:latin typeface="Work Sans Black" pitchFamily="2" charset="0"/>
              </a:rPr>
              <a:t>Example</a:t>
            </a:r>
            <a:endParaRPr lang="en-US" b="1">
              <a:solidFill>
                <a:schemeClr val="accent5"/>
              </a:solidFill>
            </a:endParaRPr>
          </a:p>
        </p:txBody>
      </p:sp>
      <p:sp>
        <p:nvSpPr>
          <p:cNvPr id="5" name="Slide Number Placeholder 4">
            <a:extLst>
              <a:ext uri="{FF2B5EF4-FFF2-40B4-BE49-F238E27FC236}">
                <a16:creationId xmlns:a16="http://schemas.microsoft.com/office/drawing/2014/main" id="{8CF8C8E5-C055-A128-F41A-34C0579F064D}"/>
              </a:ext>
            </a:extLst>
          </p:cNvPr>
          <p:cNvSpPr>
            <a:spLocks noGrp="1"/>
          </p:cNvSpPr>
          <p:nvPr>
            <p:ph type="sldNum" sz="quarter" idx="12"/>
          </p:nvPr>
        </p:nvSpPr>
        <p:spPr/>
        <p:txBody>
          <a:bodyPr/>
          <a:lstStyle/>
          <a:p>
            <a:fld id="{FDFEB414-9B9B-47A2-A671-3191F70CAAA6}" type="slidenum">
              <a:rPr lang="en-US" smtClean="0"/>
              <a:t>22</a:t>
            </a:fld>
            <a:endParaRPr lang="en-US"/>
          </a:p>
        </p:txBody>
      </p:sp>
      <p:pic>
        <p:nvPicPr>
          <p:cNvPr id="4" name="Picture 2">
            <a:extLst>
              <a:ext uri="{FF2B5EF4-FFF2-40B4-BE49-F238E27FC236}">
                <a16:creationId xmlns:a16="http://schemas.microsoft.com/office/drawing/2014/main" id="{FCF58A8F-56B7-06CD-7AF6-A679F1B512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800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a:solidFill>
                  <a:schemeClr val="accent5"/>
                </a:solidFill>
                <a:latin typeface="Work Sans Black" pitchFamily="2" charset="0"/>
                <a:cs typeface="Aparajita" panose="020B0502040204020203" pitchFamily="18" charset="0"/>
              </a:rPr>
              <a:t>	Application Overview</a:t>
            </a:r>
            <a:endParaRPr lang="en-US" sz="4000" b="1">
              <a:solidFill>
                <a:schemeClr val="accent5"/>
              </a:solidFill>
              <a:cs typeface="Aparajita" panose="020B0502040204020203" pitchFamily="18" charset="0"/>
            </a:endParaRPr>
          </a:p>
        </p:txBody>
      </p:sp>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922421" y="1552075"/>
            <a:ext cx="10515600" cy="4030578"/>
          </a:xfrm>
        </p:spPr>
        <p:txBody>
          <a:bodyPr vert="horz" lIns="91440" tIns="45720" rIns="91440" bIns="45720" rtlCol="0" anchor="t">
            <a:normAutofit/>
          </a:bodyPr>
          <a:lstStyle/>
          <a:p>
            <a:r>
              <a:rPr lang="en-US" sz="2600" i="0" u="none" strike="noStrike" baseline="0">
                <a:latin typeface="Montserrat" panose="00000500000000000000" pitchFamily="2" charset="0"/>
              </a:rPr>
              <a:t>Application window: </a:t>
            </a:r>
          </a:p>
          <a:p>
            <a:pPr lvl="1"/>
            <a:r>
              <a:rPr lang="en-US" sz="2200" i="0" u="none" strike="noStrike" baseline="0">
                <a:latin typeface="Montserrat"/>
              </a:rPr>
              <a:t>Monday </a:t>
            </a:r>
            <a:r>
              <a:rPr lang="en-US" sz="2200">
                <a:latin typeface="Montserrat"/>
              </a:rPr>
              <a:t>November 4th,</a:t>
            </a:r>
            <a:r>
              <a:rPr lang="en-US" sz="2200" i="0" u="none" strike="noStrike" baseline="0">
                <a:latin typeface="Montserrat"/>
              </a:rPr>
              <a:t> 9:00am – Friday </a:t>
            </a:r>
            <a:r>
              <a:rPr lang="en-US" sz="2200">
                <a:latin typeface="Montserrat"/>
              </a:rPr>
              <a:t>November</a:t>
            </a:r>
            <a:r>
              <a:rPr lang="en-US" sz="2200" i="0" u="none" strike="noStrike" baseline="0">
                <a:latin typeface="Montserrat"/>
              </a:rPr>
              <a:t> </a:t>
            </a:r>
            <a:r>
              <a:rPr lang="en-US" sz="2200">
                <a:latin typeface="Montserrat"/>
              </a:rPr>
              <a:t>15th, </a:t>
            </a:r>
            <a:r>
              <a:rPr lang="en-US" sz="2200" i="0" u="none" strike="noStrike" baseline="0">
                <a:latin typeface="Montserrat"/>
              </a:rPr>
              <a:t>5:00pm</a:t>
            </a:r>
          </a:p>
          <a:p>
            <a:r>
              <a:rPr lang="en-US" sz="2600" i="0" u="none" strike="noStrike" baseline="0">
                <a:latin typeface="Montserrat" panose="00000500000000000000" pitchFamily="2" charset="0"/>
              </a:rPr>
              <a:t>All applications must be submitted online</a:t>
            </a:r>
          </a:p>
          <a:p>
            <a:r>
              <a:rPr lang="en-US" sz="2600" i="0" u="none" strike="noStrike" baseline="0">
                <a:latin typeface="Montserrat" panose="00000500000000000000" pitchFamily="2" charset="0"/>
              </a:rPr>
              <a:t>One application per facility</a:t>
            </a:r>
          </a:p>
          <a:p>
            <a:r>
              <a:rPr lang="en-US" sz="2600" i="0" u="none" strike="noStrike" baseline="0">
                <a:latin typeface="Montserrat" panose="00000500000000000000" pitchFamily="2" charset="0"/>
              </a:rPr>
              <a:t>Applications can be saved and returned to before final submission</a:t>
            </a:r>
          </a:p>
          <a:p>
            <a:r>
              <a:rPr lang="en-US" sz="2600" i="0" u="none" strike="noStrike" baseline="0">
                <a:latin typeface="Montserrat" panose="00000500000000000000" pitchFamily="2" charset="0"/>
              </a:rPr>
              <a:t>Applications can be submitted by facility owner or an owner representative</a:t>
            </a:r>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23</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044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838200" y="1378457"/>
            <a:ext cx="10515600" cy="4798506"/>
          </a:xfrm>
        </p:spPr>
        <p:txBody>
          <a:bodyPr>
            <a:normAutofit/>
          </a:bodyPr>
          <a:lstStyle/>
          <a:p>
            <a:endParaRPr lang="en-US"/>
          </a:p>
          <a:p>
            <a:pPr lvl="1"/>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24</a:t>
            </a:fld>
            <a:endParaRPr lang="en-US"/>
          </a:p>
        </p:txBody>
      </p:sp>
      <p:pic>
        <p:nvPicPr>
          <p:cNvPr id="4" name="Picture 2">
            <a:extLst>
              <a:ext uri="{FF2B5EF4-FFF2-40B4-BE49-F238E27FC236}">
                <a16:creationId xmlns:a16="http://schemas.microsoft.com/office/drawing/2014/main" id="{6266C6B5-8F2D-2C6D-2C81-1FA10FCA0B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9FE973C-0155-F557-4BC5-76C73E250A09}"/>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Getting Started</a:t>
            </a:r>
            <a:endParaRPr lang="en-US" sz="4000" b="1">
              <a:solidFill>
                <a:schemeClr val="accent5"/>
              </a:solidFill>
              <a:cs typeface="Aparajita" panose="020B0502040204020203" pitchFamily="18" charset="0"/>
            </a:endParaRPr>
          </a:p>
        </p:txBody>
      </p:sp>
      <p:pic>
        <p:nvPicPr>
          <p:cNvPr id="8" name="Picture 7">
            <a:extLst>
              <a:ext uri="{FF2B5EF4-FFF2-40B4-BE49-F238E27FC236}">
                <a16:creationId xmlns:a16="http://schemas.microsoft.com/office/drawing/2014/main" id="{39374E3B-7DA8-0731-68D6-44D76C505026}"/>
              </a:ext>
            </a:extLst>
          </p:cNvPr>
          <p:cNvPicPr>
            <a:picLocks noChangeAspect="1"/>
          </p:cNvPicPr>
          <p:nvPr/>
        </p:nvPicPr>
        <p:blipFill rotWithShape="1">
          <a:blip r:embed="rId4"/>
          <a:srcRect l="6118" r="1" b="7082"/>
          <a:stretch/>
        </p:blipFill>
        <p:spPr>
          <a:xfrm>
            <a:off x="922421" y="3108885"/>
            <a:ext cx="10515600" cy="1603393"/>
          </a:xfrm>
          <a:prstGeom prst="rect">
            <a:avLst/>
          </a:prstGeom>
        </p:spPr>
      </p:pic>
      <p:sp>
        <p:nvSpPr>
          <p:cNvPr id="2" name="Content Placeholder 2">
            <a:extLst>
              <a:ext uri="{FF2B5EF4-FFF2-40B4-BE49-F238E27FC236}">
                <a16:creationId xmlns:a16="http://schemas.microsoft.com/office/drawing/2014/main" id="{CA78D763-DD0D-8FBB-4394-9EF2B130BA29}"/>
              </a:ext>
            </a:extLst>
          </p:cNvPr>
          <p:cNvSpPr txBox="1">
            <a:spLocks/>
          </p:cNvSpPr>
          <p:nvPr/>
        </p:nvSpPr>
        <p:spPr>
          <a:xfrm>
            <a:off x="922421" y="1403560"/>
            <a:ext cx="10515600" cy="4030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latin typeface="Montserrat" panose="00000500000000000000" pitchFamily="2" charset="0"/>
              </a:rPr>
              <a:t>Go to: </a:t>
            </a:r>
            <a:r>
              <a:rPr lang="en-US" sz="2200">
                <a:latin typeface="Montserrat" panose="00000500000000000000" pitchFamily="2" charset="0"/>
                <a:hlinkClick r:id="rId5"/>
              </a:rPr>
              <a:t>www.srecdelaware.com</a:t>
            </a:r>
            <a:r>
              <a:rPr lang="en-US" sz="2200">
                <a:latin typeface="Montserrat" panose="00000500000000000000" pitchFamily="2" charset="0"/>
              </a:rPr>
              <a:t>, click “Sign Up” on top bar.</a:t>
            </a:r>
            <a:endParaRPr lang="en-US" sz="2200"/>
          </a:p>
        </p:txBody>
      </p:sp>
      <p:sp>
        <p:nvSpPr>
          <p:cNvPr id="13" name="Down Arrow 7">
            <a:extLst>
              <a:ext uri="{FF2B5EF4-FFF2-40B4-BE49-F238E27FC236}">
                <a16:creationId xmlns:a16="http://schemas.microsoft.com/office/drawing/2014/main" id="{7977E813-68DF-3A83-A1C5-7A2DB01BDCAD}"/>
              </a:ext>
            </a:extLst>
          </p:cNvPr>
          <p:cNvSpPr/>
          <p:nvPr/>
        </p:nvSpPr>
        <p:spPr>
          <a:xfrm>
            <a:off x="5549974" y="2284057"/>
            <a:ext cx="646289" cy="971460"/>
          </a:xfrm>
          <a:prstGeom prst="downArrow">
            <a:avLst/>
          </a:prstGeom>
          <a:solidFill>
            <a:srgbClr val="5F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85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838200" y="1378457"/>
            <a:ext cx="10515600" cy="4798506"/>
          </a:xfrm>
        </p:spPr>
        <p:txBody>
          <a:bodyPr>
            <a:normAutofit/>
          </a:bodyPr>
          <a:lstStyle/>
          <a:p>
            <a:endParaRPr lang="en-US"/>
          </a:p>
          <a:p>
            <a:pPr lvl="1"/>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25</a:t>
            </a:fld>
            <a:endParaRPr lang="en-US"/>
          </a:p>
        </p:txBody>
      </p:sp>
      <p:pic>
        <p:nvPicPr>
          <p:cNvPr id="6" name="Picture 5">
            <a:extLst>
              <a:ext uri="{FF2B5EF4-FFF2-40B4-BE49-F238E27FC236}">
                <a16:creationId xmlns:a16="http://schemas.microsoft.com/office/drawing/2014/main" id="{70028DFF-7DF3-8C19-E931-025AAE461A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5296"/>
          <a:stretch/>
        </p:blipFill>
        <p:spPr>
          <a:xfrm>
            <a:off x="2754433" y="2503329"/>
            <a:ext cx="6327700" cy="3522895"/>
          </a:xfrm>
          <a:prstGeom prst="rect">
            <a:avLst/>
          </a:prstGeom>
          <a:ln>
            <a:solidFill>
              <a:schemeClr val="bg2"/>
            </a:solidFill>
          </a:ln>
        </p:spPr>
      </p:pic>
      <p:sp>
        <p:nvSpPr>
          <p:cNvPr id="7" name="Title 1">
            <a:extLst>
              <a:ext uri="{FF2B5EF4-FFF2-40B4-BE49-F238E27FC236}">
                <a16:creationId xmlns:a16="http://schemas.microsoft.com/office/drawing/2014/main" id="{D9FE973C-0155-F557-4BC5-76C73E250A09}"/>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Getting Started</a:t>
            </a:r>
            <a:endParaRPr lang="en-US" sz="4000" b="1">
              <a:solidFill>
                <a:schemeClr val="accent5"/>
              </a:solidFill>
              <a:cs typeface="Aparajita" panose="020B0502040204020203" pitchFamily="18" charset="0"/>
            </a:endParaRPr>
          </a:p>
        </p:txBody>
      </p:sp>
      <p:sp>
        <p:nvSpPr>
          <p:cNvPr id="12" name="Down Arrow 7">
            <a:extLst>
              <a:ext uri="{FF2B5EF4-FFF2-40B4-BE49-F238E27FC236}">
                <a16:creationId xmlns:a16="http://schemas.microsoft.com/office/drawing/2014/main" id="{B5D54A45-D803-D47D-5A51-8D530DD3B8A0}"/>
              </a:ext>
            </a:extLst>
          </p:cNvPr>
          <p:cNvSpPr/>
          <p:nvPr/>
        </p:nvSpPr>
        <p:spPr>
          <a:xfrm rot="10800000">
            <a:off x="7504376" y="3293669"/>
            <a:ext cx="646289" cy="971460"/>
          </a:xfrm>
          <a:prstGeom prst="downArrow">
            <a:avLst/>
          </a:prstGeom>
          <a:solidFill>
            <a:srgbClr val="5F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D59895EC-E8BF-2922-0C1C-5230EF08E54F}"/>
              </a:ext>
            </a:extLst>
          </p:cNvPr>
          <p:cNvSpPr txBox="1">
            <a:spLocks/>
          </p:cNvSpPr>
          <p:nvPr/>
        </p:nvSpPr>
        <p:spPr>
          <a:xfrm>
            <a:off x="922421" y="1448965"/>
            <a:ext cx="10515600" cy="40305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0" i="0" u="none" strike="noStrike" baseline="0">
                <a:solidFill>
                  <a:srgbClr val="000000"/>
                </a:solidFill>
                <a:latin typeface="Montserrat"/>
                <a:ea typeface="Montserrat"/>
                <a:cs typeface="Montserrat"/>
              </a:rPr>
              <a:t>Fill in your contact details, create a password, click “Create Account.”</a:t>
            </a:r>
            <a:r>
              <a:rPr lang="en-US" b="0" i="0" u="none" strike="noStrike" baseline="0">
                <a:solidFill>
                  <a:srgbClr val="000000"/>
                </a:solidFill>
                <a:latin typeface="Montserrat"/>
                <a:ea typeface="Montserrat"/>
                <a:cs typeface="Montserrat"/>
              </a:rPr>
              <a:t> </a:t>
            </a:r>
            <a:endParaRPr lang="en-US" sz="2200"/>
          </a:p>
        </p:txBody>
      </p:sp>
      <p:pic>
        <p:nvPicPr>
          <p:cNvPr id="4" name="Picture 2">
            <a:extLst>
              <a:ext uri="{FF2B5EF4-FFF2-40B4-BE49-F238E27FC236}">
                <a16:creationId xmlns:a16="http://schemas.microsoft.com/office/drawing/2014/main" id="{6266C6B5-8F2D-2C6D-2C81-1FA10FCA0B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887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838200" y="1378457"/>
            <a:ext cx="10515600" cy="4798506"/>
          </a:xfrm>
        </p:spPr>
        <p:txBody>
          <a:bodyPr>
            <a:normAutofit/>
          </a:bodyPr>
          <a:lstStyle/>
          <a:p>
            <a:endParaRPr lang="en-US"/>
          </a:p>
          <a:p>
            <a:pPr lvl="1"/>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26</a:t>
            </a:fld>
            <a:endParaRPr lang="en-US"/>
          </a:p>
        </p:txBody>
      </p:sp>
      <p:pic>
        <p:nvPicPr>
          <p:cNvPr id="9" name="Picture 8">
            <a:extLst>
              <a:ext uri="{FF2B5EF4-FFF2-40B4-BE49-F238E27FC236}">
                <a16:creationId xmlns:a16="http://schemas.microsoft.com/office/drawing/2014/main" id="{C2E30CFD-12AE-E669-683B-864E00E5C9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6151" y="1448965"/>
            <a:ext cx="6056892" cy="3852757"/>
          </a:xfrm>
          <a:prstGeom prst="rect">
            <a:avLst/>
          </a:prstGeom>
        </p:spPr>
      </p:pic>
      <p:pic>
        <p:nvPicPr>
          <p:cNvPr id="4" name="Picture 2">
            <a:extLst>
              <a:ext uri="{FF2B5EF4-FFF2-40B4-BE49-F238E27FC236}">
                <a16:creationId xmlns:a16="http://schemas.microsoft.com/office/drawing/2014/main" id="{D0DB161E-2DFA-33D8-B07E-E14A5D96691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71DE622B-57CC-74F2-71BB-B8B27313FEAC}"/>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New Applications </a:t>
            </a:r>
            <a:endParaRPr lang="en-US" sz="4000" b="1">
              <a:solidFill>
                <a:schemeClr val="accent5"/>
              </a:solidFill>
              <a:cs typeface="Aparajita" panose="020B0502040204020203" pitchFamily="18" charset="0"/>
            </a:endParaRPr>
          </a:p>
        </p:txBody>
      </p:sp>
      <p:sp>
        <p:nvSpPr>
          <p:cNvPr id="2" name="Content Placeholder 2">
            <a:extLst>
              <a:ext uri="{FF2B5EF4-FFF2-40B4-BE49-F238E27FC236}">
                <a16:creationId xmlns:a16="http://schemas.microsoft.com/office/drawing/2014/main" id="{DEF5E312-31BC-03B5-C1A7-FA80E73DA254}"/>
              </a:ext>
            </a:extLst>
          </p:cNvPr>
          <p:cNvSpPr txBox="1">
            <a:spLocks/>
          </p:cNvSpPr>
          <p:nvPr/>
        </p:nvSpPr>
        <p:spPr>
          <a:xfrm>
            <a:off x="922421" y="1448965"/>
            <a:ext cx="10515600" cy="4030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latin typeface="Montserrat" panose="00000500000000000000" pitchFamily="2" charset="0"/>
              </a:rPr>
              <a:t>Click “New Application.”</a:t>
            </a:r>
          </a:p>
        </p:txBody>
      </p:sp>
      <p:sp>
        <p:nvSpPr>
          <p:cNvPr id="7" name="Down Arrow 7">
            <a:extLst>
              <a:ext uri="{FF2B5EF4-FFF2-40B4-BE49-F238E27FC236}">
                <a16:creationId xmlns:a16="http://schemas.microsoft.com/office/drawing/2014/main" id="{7B0CE06E-CC5D-77C3-346A-0F5AA6A7956A}"/>
              </a:ext>
            </a:extLst>
          </p:cNvPr>
          <p:cNvSpPr/>
          <p:nvPr/>
        </p:nvSpPr>
        <p:spPr>
          <a:xfrm rot="16200000">
            <a:off x="4623007" y="2655379"/>
            <a:ext cx="646289" cy="971460"/>
          </a:xfrm>
          <a:prstGeom prst="downArrow">
            <a:avLst/>
          </a:prstGeom>
          <a:solidFill>
            <a:srgbClr val="5F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480803"/>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838200" y="1378457"/>
            <a:ext cx="10515600" cy="4798506"/>
          </a:xfrm>
        </p:spPr>
        <p:txBody>
          <a:bodyPr>
            <a:normAutofit/>
          </a:bodyPr>
          <a:lstStyle/>
          <a:p>
            <a:endParaRPr lang="en-US"/>
          </a:p>
          <a:p>
            <a:pPr lvl="1"/>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27</a:t>
            </a:fld>
            <a:endParaRPr lang="en-US"/>
          </a:p>
        </p:txBody>
      </p:sp>
      <p:sp>
        <p:nvSpPr>
          <p:cNvPr id="6" name="TextBox 5">
            <a:extLst>
              <a:ext uri="{FF2B5EF4-FFF2-40B4-BE49-F238E27FC236}">
                <a16:creationId xmlns:a16="http://schemas.microsoft.com/office/drawing/2014/main" id="{D69974A5-E8C1-9A24-8344-E70B3A8736E1}"/>
              </a:ext>
            </a:extLst>
          </p:cNvPr>
          <p:cNvSpPr txBox="1"/>
          <p:nvPr/>
        </p:nvSpPr>
        <p:spPr>
          <a:xfrm>
            <a:off x="5742711" y="1263537"/>
            <a:ext cx="5279516" cy="1205225"/>
          </a:xfrm>
          <a:prstGeom prst="rect">
            <a:avLst/>
          </a:prstGeom>
          <a:noFill/>
        </p:spPr>
        <p:txBody>
          <a:bodyPr wrap="none" rtlCol="0" anchor="t">
            <a:noAutofit/>
          </a:bodyPr>
          <a:lstStyle/>
          <a:p>
            <a:pPr marL="285750" indent="-285750">
              <a:buFont typeface="Arial" pitchFamily="34" charset="0"/>
              <a:buChar char="•"/>
            </a:pPr>
            <a:endParaRPr lang="en-US">
              <a:solidFill>
                <a:schemeClr val="accent5"/>
              </a:solidFill>
              <a:latin typeface="Calibri" pitchFamily="34" charset="0"/>
            </a:endParaRPr>
          </a:p>
        </p:txBody>
      </p:sp>
      <p:pic>
        <p:nvPicPr>
          <p:cNvPr id="11" name="Picture 10">
            <a:extLst>
              <a:ext uri="{FF2B5EF4-FFF2-40B4-BE49-F238E27FC236}">
                <a16:creationId xmlns:a16="http://schemas.microsoft.com/office/drawing/2014/main" id="{C3D91AFB-3242-CE6D-7F67-89DC02D383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5372" y="1335786"/>
            <a:ext cx="5580089" cy="4186428"/>
          </a:xfrm>
          <a:prstGeom prst="rect">
            <a:avLst/>
          </a:prstGeom>
        </p:spPr>
      </p:pic>
      <p:pic>
        <p:nvPicPr>
          <p:cNvPr id="4" name="Picture 2">
            <a:extLst>
              <a:ext uri="{FF2B5EF4-FFF2-40B4-BE49-F238E27FC236}">
                <a16:creationId xmlns:a16="http://schemas.microsoft.com/office/drawing/2014/main" id="{D0DB161E-2DFA-33D8-B07E-E14A5D9669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71DE622B-57CC-74F2-71BB-B8B27313FEAC}"/>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Prior Applications </a:t>
            </a:r>
            <a:endParaRPr lang="en-US" sz="4000" b="1">
              <a:solidFill>
                <a:schemeClr val="accent5"/>
              </a:solidFill>
              <a:cs typeface="Aparajita" panose="020B0502040204020203" pitchFamily="18" charset="0"/>
            </a:endParaRPr>
          </a:p>
        </p:txBody>
      </p:sp>
      <p:sp>
        <p:nvSpPr>
          <p:cNvPr id="2" name="Content Placeholder 2">
            <a:extLst>
              <a:ext uri="{FF2B5EF4-FFF2-40B4-BE49-F238E27FC236}">
                <a16:creationId xmlns:a16="http://schemas.microsoft.com/office/drawing/2014/main" id="{DB72BFA3-5A65-BCD7-EAF3-64DEDC782C3B}"/>
              </a:ext>
            </a:extLst>
          </p:cNvPr>
          <p:cNvSpPr txBox="1">
            <a:spLocks/>
          </p:cNvSpPr>
          <p:nvPr/>
        </p:nvSpPr>
        <p:spPr>
          <a:xfrm>
            <a:off x="899861" y="1439222"/>
            <a:ext cx="4781189" cy="4030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latin typeface="Montserrat" panose="00000500000000000000" pitchFamily="2" charset="0"/>
              </a:rPr>
              <a:t>You can submit a new bid for a facility that was not accepted in a previous procurement. </a:t>
            </a:r>
          </a:p>
          <a:p>
            <a:pPr marL="0" indent="0">
              <a:buNone/>
            </a:pPr>
            <a:endParaRPr lang="en-US" sz="2000">
              <a:latin typeface="Montserrat" panose="00000500000000000000" pitchFamily="2" charset="0"/>
            </a:endParaRPr>
          </a:p>
          <a:p>
            <a:pPr marL="0" indent="0">
              <a:buNone/>
            </a:pPr>
            <a:r>
              <a:rPr lang="en-US" sz="2000">
                <a:latin typeface="Montserrat" panose="00000500000000000000" pitchFamily="2" charset="0"/>
              </a:rPr>
              <a:t>Contact Customer Service if you want to submit a bid for a facility previously submitted by another party. </a:t>
            </a:r>
          </a:p>
        </p:txBody>
      </p:sp>
    </p:spTree>
    <p:extLst>
      <p:ext uri="{BB962C8B-B14F-4D97-AF65-F5344CB8AC3E}">
        <p14:creationId xmlns:p14="http://schemas.microsoft.com/office/powerpoint/2010/main" val="1203957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28</a:t>
            </a:fld>
            <a:endParaRPr lang="en-US"/>
          </a:p>
        </p:txBody>
      </p:sp>
      <p:pic>
        <p:nvPicPr>
          <p:cNvPr id="13" name="Picture 12">
            <a:extLst>
              <a:ext uri="{FF2B5EF4-FFF2-40B4-BE49-F238E27FC236}">
                <a16:creationId xmlns:a16="http://schemas.microsoft.com/office/drawing/2014/main" id="{DB01026D-614A-604F-06E4-D39CD3A1F233}"/>
              </a:ext>
            </a:extLst>
          </p:cNvPr>
          <p:cNvPicPr>
            <a:picLocks noChangeAspect="1"/>
          </p:cNvPicPr>
          <p:nvPr/>
        </p:nvPicPr>
        <p:blipFill rotWithShape="1">
          <a:blip r:embed="rId3"/>
          <a:srcRect r="35376" b="2906"/>
          <a:stretch/>
        </p:blipFill>
        <p:spPr>
          <a:xfrm>
            <a:off x="779468" y="1238777"/>
            <a:ext cx="2963360" cy="5226315"/>
          </a:xfrm>
          <a:prstGeom prst="rect">
            <a:avLst/>
          </a:prstGeom>
          <a:ln>
            <a:solidFill>
              <a:srgbClr val="FFD607"/>
            </a:solidFill>
          </a:ln>
        </p:spPr>
      </p:pic>
      <p:pic>
        <p:nvPicPr>
          <p:cNvPr id="15" name="Picture 14">
            <a:extLst>
              <a:ext uri="{FF2B5EF4-FFF2-40B4-BE49-F238E27FC236}">
                <a16:creationId xmlns:a16="http://schemas.microsoft.com/office/drawing/2014/main" id="{7FCEE762-8147-EBF9-E8A0-5BC5ABF60C51}"/>
              </a:ext>
            </a:extLst>
          </p:cNvPr>
          <p:cNvPicPr>
            <a:picLocks noChangeAspect="1"/>
          </p:cNvPicPr>
          <p:nvPr/>
        </p:nvPicPr>
        <p:blipFill rotWithShape="1">
          <a:blip r:embed="rId4"/>
          <a:srcRect l="2392" r="15060"/>
          <a:stretch/>
        </p:blipFill>
        <p:spPr>
          <a:xfrm>
            <a:off x="4054642" y="1238777"/>
            <a:ext cx="3451493" cy="4218697"/>
          </a:xfrm>
          <a:prstGeom prst="rect">
            <a:avLst/>
          </a:prstGeom>
          <a:ln>
            <a:solidFill>
              <a:srgbClr val="FFD838"/>
            </a:solidFill>
          </a:ln>
        </p:spPr>
      </p:pic>
      <p:pic>
        <p:nvPicPr>
          <p:cNvPr id="11" name="Picture 10">
            <a:extLst>
              <a:ext uri="{FF2B5EF4-FFF2-40B4-BE49-F238E27FC236}">
                <a16:creationId xmlns:a16="http://schemas.microsoft.com/office/drawing/2014/main" id="{FF02513E-6B0F-F95C-B48B-5F5F0D26ADBD}"/>
              </a:ext>
            </a:extLst>
          </p:cNvPr>
          <p:cNvPicPr>
            <a:picLocks noChangeAspect="1"/>
          </p:cNvPicPr>
          <p:nvPr/>
        </p:nvPicPr>
        <p:blipFill rotWithShape="1">
          <a:blip r:embed="rId5"/>
          <a:srcRect t="1448" r="5006"/>
          <a:stretch/>
        </p:blipFill>
        <p:spPr>
          <a:xfrm>
            <a:off x="7817949" y="1238777"/>
            <a:ext cx="4016339" cy="5226315"/>
          </a:xfrm>
          <a:prstGeom prst="rect">
            <a:avLst/>
          </a:prstGeom>
          <a:ln>
            <a:solidFill>
              <a:srgbClr val="FFD838"/>
            </a:solidFill>
          </a:ln>
        </p:spPr>
      </p:pic>
      <p:pic>
        <p:nvPicPr>
          <p:cNvPr id="3" name="Picture 2">
            <a:extLst>
              <a:ext uri="{FF2B5EF4-FFF2-40B4-BE49-F238E27FC236}">
                <a16:creationId xmlns:a16="http://schemas.microsoft.com/office/drawing/2014/main" id="{DEB8B8FE-9596-C297-0345-2E3C91AD824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2DF2FC59-1E31-EECF-F5D1-689D3414F123}"/>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Step #1 – Facility Info </a:t>
            </a:r>
            <a:endParaRPr lang="en-US" sz="4000" b="1">
              <a:solidFill>
                <a:schemeClr val="accent5"/>
              </a:solidFill>
              <a:cs typeface="Aparajita" panose="020B0502040204020203" pitchFamily="18" charset="0"/>
            </a:endParaRPr>
          </a:p>
        </p:txBody>
      </p:sp>
    </p:spTree>
    <p:extLst>
      <p:ext uri="{BB962C8B-B14F-4D97-AF65-F5344CB8AC3E}">
        <p14:creationId xmlns:p14="http://schemas.microsoft.com/office/powerpoint/2010/main" val="3285909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29</a:t>
            </a:fld>
            <a:endParaRPr lang="en-US"/>
          </a:p>
        </p:txBody>
      </p:sp>
      <p:pic>
        <p:nvPicPr>
          <p:cNvPr id="6" name="Picture 5">
            <a:extLst>
              <a:ext uri="{FF2B5EF4-FFF2-40B4-BE49-F238E27FC236}">
                <a16:creationId xmlns:a16="http://schemas.microsoft.com/office/drawing/2014/main" id="{3D226280-87D1-48FA-30A8-D1DE663443B2}"/>
              </a:ext>
            </a:extLst>
          </p:cNvPr>
          <p:cNvPicPr>
            <a:picLocks noChangeAspect="1"/>
          </p:cNvPicPr>
          <p:nvPr/>
        </p:nvPicPr>
        <p:blipFill rotWithShape="1">
          <a:blip r:embed="rId3"/>
          <a:srcRect b="1600"/>
          <a:stretch/>
        </p:blipFill>
        <p:spPr>
          <a:xfrm>
            <a:off x="3178332" y="1141964"/>
            <a:ext cx="5835335" cy="4500848"/>
          </a:xfrm>
          <a:prstGeom prst="rect">
            <a:avLst/>
          </a:prstGeom>
          <a:ln>
            <a:solidFill>
              <a:srgbClr val="FFD607"/>
            </a:solidFill>
          </a:ln>
        </p:spPr>
      </p:pic>
      <p:pic>
        <p:nvPicPr>
          <p:cNvPr id="3" name="Picture 2">
            <a:extLst>
              <a:ext uri="{FF2B5EF4-FFF2-40B4-BE49-F238E27FC236}">
                <a16:creationId xmlns:a16="http://schemas.microsoft.com/office/drawing/2014/main" id="{F65303E8-CB1A-2B01-D34A-4791AAE573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82C5C70F-A4A8-3CA8-A3AA-83BE942D251B}"/>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Step #2 – Owner Contact Info </a:t>
            </a:r>
            <a:endParaRPr lang="en-US" sz="4000" b="1">
              <a:solidFill>
                <a:schemeClr val="accent5"/>
              </a:solidFill>
              <a:cs typeface="Aparajita" panose="020B0502040204020203" pitchFamily="18" charset="0"/>
            </a:endParaRPr>
          </a:p>
        </p:txBody>
      </p:sp>
    </p:spTree>
    <p:extLst>
      <p:ext uri="{BB962C8B-B14F-4D97-AF65-F5344CB8AC3E}">
        <p14:creationId xmlns:p14="http://schemas.microsoft.com/office/powerpoint/2010/main" val="2224663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00EF1-6A60-CCF5-28F8-5D269B1C641C}"/>
              </a:ext>
            </a:extLst>
          </p:cNvPr>
          <p:cNvSpPr>
            <a:spLocks noGrp="1"/>
          </p:cNvSpPr>
          <p:nvPr>
            <p:ph type="title"/>
          </p:nvPr>
        </p:nvSpPr>
        <p:spPr>
          <a:xfrm>
            <a:off x="838200" y="2862262"/>
            <a:ext cx="10515600" cy="1133475"/>
          </a:xfrm>
        </p:spPr>
        <p:txBody>
          <a:bodyPr>
            <a:normAutofit fontScale="90000"/>
          </a:bodyPr>
          <a:lstStyle/>
          <a:p>
            <a:pPr algn="ctr"/>
            <a:r>
              <a:rPr lang="en-US" b="1">
                <a:solidFill>
                  <a:srgbClr val="DD4000"/>
                </a:solidFill>
                <a:latin typeface="Work Sans Black" pitchFamily="2" charset="0"/>
              </a:rPr>
              <a:t>Solar Renewable Energy Credits (SRECs)</a:t>
            </a:r>
          </a:p>
        </p:txBody>
      </p:sp>
      <p:sp>
        <p:nvSpPr>
          <p:cNvPr id="5" name="Slide Number Placeholder 4">
            <a:extLst>
              <a:ext uri="{FF2B5EF4-FFF2-40B4-BE49-F238E27FC236}">
                <a16:creationId xmlns:a16="http://schemas.microsoft.com/office/drawing/2014/main" id="{8CF8C8E5-C055-A128-F41A-34C0579F064D}"/>
              </a:ext>
            </a:extLst>
          </p:cNvPr>
          <p:cNvSpPr>
            <a:spLocks noGrp="1"/>
          </p:cNvSpPr>
          <p:nvPr>
            <p:ph type="sldNum" sz="quarter" idx="12"/>
          </p:nvPr>
        </p:nvSpPr>
        <p:spPr/>
        <p:txBody>
          <a:bodyPr/>
          <a:lstStyle/>
          <a:p>
            <a:fld id="{FDFEB414-9B9B-47A2-A671-3191F70CAAA6}" type="slidenum">
              <a:rPr lang="en-US" smtClean="0"/>
              <a:t>3</a:t>
            </a:fld>
            <a:endParaRPr lang="en-US"/>
          </a:p>
        </p:txBody>
      </p:sp>
      <p:pic>
        <p:nvPicPr>
          <p:cNvPr id="4" name="Picture 2">
            <a:extLst>
              <a:ext uri="{FF2B5EF4-FFF2-40B4-BE49-F238E27FC236}">
                <a16:creationId xmlns:a16="http://schemas.microsoft.com/office/drawing/2014/main" id="{FCF58A8F-56B7-06CD-7AF6-A679F1B512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229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30</a:t>
            </a:fld>
            <a:endParaRPr lang="en-US"/>
          </a:p>
        </p:txBody>
      </p:sp>
      <p:pic>
        <p:nvPicPr>
          <p:cNvPr id="9" name="Content Placeholder 6">
            <a:extLst>
              <a:ext uri="{FF2B5EF4-FFF2-40B4-BE49-F238E27FC236}">
                <a16:creationId xmlns:a16="http://schemas.microsoft.com/office/drawing/2014/main" id="{60E439B4-9D82-7981-2ED9-2664F72C49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0761"/>
          <a:stretch/>
        </p:blipFill>
        <p:spPr>
          <a:xfrm>
            <a:off x="1268380" y="2053074"/>
            <a:ext cx="9655238" cy="3355961"/>
          </a:xfrm>
          <a:prstGeom prst="rect">
            <a:avLst/>
          </a:prstGeom>
          <a:ln>
            <a:solidFill>
              <a:schemeClr val="accent1"/>
            </a:solidFill>
          </a:ln>
        </p:spPr>
      </p:pic>
      <p:sp>
        <p:nvSpPr>
          <p:cNvPr id="6" name="Title 1">
            <a:extLst>
              <a:ext uri="{FF2B5EF4-FFF2-40B4-BE49-F238E27FC236}">
                <a16:creationId xmlns:a16="http://schemas.microsoft.com/office/drawing/2014/main" id="{6AC4348E-DD9A-382E-BFD7-B5503ACB11B1}"/>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Step #3 – Owner Representative </a:t>
            </a:r>
            <a:endParaRPr lang="en-US" sz="4000" b="1">
              <a:solidFill>
                <a:schemeClr val="accent5"/>
              </a:solidFill>
              <a:cs typeface="Aparajita" panose="020B0502040204020203" pitchFamily="18" charset="0"/>
            </a:endParaRPr>
          </a:p>
        </p:txBody>
      </p:sp>
      <p:sp>
        <p:nvSpPr>
          <p:cNvPr id="2" name="Content Placeholder 2">
            <a:extLst>
              <a:ext uri="{FF2B5EF4-FFF2-40B4-BE49-F238E27FC236}">
                <a16:creationId xmlns:a16="http://schemas.microsoft.com/office/drawing/2014/main" id="{841831EA-B084-1DA7-CC89-9A1D401FAFF5}"/>
              </a:ext>
            </a:extLst>
          </p:cNvPr>
          <p:cNvSpPr txBox="1">
            <a:spLocks/>
          </p:cNvSpPr>
          <p:nvPr/>
        </p:nvSpPr>
        <p:spPr>
          <a:xfrm>
            <a:off x="922421" y="1448965"/>
            <a:ext cx="10515600" cy="4030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a:latin typeface="Montserrat" panose="00000500000000000000" pitchFamily="2" charset="0"/>
              </a:rPr>
              <a:t>Select an owner representative, if applicable. </a:t>
            </a:r>
          </a:p>
        </p:txBody>
      </p:sp>
      <p:pic>
        <p:nvPicPr>
          <p:cNvPr id="3" name="Picture 2">
            <a:extLst>
              <a:ext uri="{FF2B5EF4-FFF2-40B4-BE49-F238E27FC236}">
                <a16:creationId xmlns:a16="http://schemas.microsoft.com/office/drawing/2014/main" id="{D6AFBFEE-CF82-6850-D042-973936899B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47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31</a:t>
            </a:fld>
            <a:endParaRPr lang="en-US"/>
          </a:p>
        </p:txBody>
      </p:sp>
      <p:pic>
        <p:nvPicPr>
          <p:cNvPr id="11" name="Picture 10">
            <a:extLst>
              <a:ext uri="{FF2B5EF4-FFF2-40B4-BE49-F238E27FC236}">
                <a16:creationId xmlns:a16="http://schemas.microsoft.com/office/drawing/2014/main" id="{79DE9265-7AE9-FE6C-EBBF-FE98DBB9F366}"/>
              </a:ext>
            </a:extLst>
          </p:cNvPr>
          <p:cNvPicPr>
            <a:picLocks noChangeAspect="1"/>
          </p:cNvPicPr>
          <p:nvPr/>
        </p:nvPicPr>
        <p:blipFill rotWithShape="1">
          <a:blip r:embed="rId3"/>
          <a:srcRect l="1777" t="1024" b="37203"/>
          <a:stretch/>
        </p:blipFill>
        <p:spPr>
          <a:xfrm>
            <a:off x="6209316" y="1378457"/>
            <a:ext cx="5078726" cy="4126540"/>
          </a:xfrm>
          <a:prstGeom prst="rect">
            <a:avLst/>
          </a:prstGeom>
          <a:ln>
            <a:solidFill>
              <a:srgbClr val="FFD838"/>
            </a:solidFill>
          </a:ln>
        </p:spPr>
      </p:pic>
      <p:pic>
        <p:nvPicPr>
          <p:cNvPr id="4" name="Picture 2">
            <a:extLst>
              <a:ext uri="{FF2B5EF4-FFF2-40B4-BE49-F238E27FC236}">
                <a16:creationId xmlns:a16="http://schemas.microsoft.com/office/drawing/2014/main" id="{F976A5A2-8C86-6CF5-179E-9C289D4F3C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B0D5DEC1-ABAB-197D-D77B-AE43F8D2387F}"/>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Step #4 – Bid Price </a:t>
            </a:r>
            <a:endParaRPr lang="en-US" sz="4000" b="1">
              <a:solidFill>
                <a:schemeClr val="accent5"/>
              </a:solidFill>
              <a:cs typeface="Aparajita" panose="020B0502040204020203" pitchFamily="18" charset="0"/>
            </a:endParaRPr>
          </a:p>
        </p:txBody>
      </p:sp>
      <p:sp>
        <p:nvSpPr>
          <p:cNvPr id="8" name="Content Placeholder 2">
            <a:extLst>
              <a:ext uri="{FF2B5EF4-FFF2-40B4-BE49-F238E27FC236}">
                <a16:creationId xmlns:a16="http://schemas.microsoft.com/office/drawing/2014/main" id="{57E5F332-D642-8C5D-9305-703EAC4C65A2}"/>
              </a:ext>
            </a:extLst>
          </p:cNvPr>
          <p:cNvSpPr txBox="1">
            <a:spLocks/>
          </p:cNvSpPr>
          <p:nvPr/>
        </p:nvSpPr>
        <p:spPr>
          <a:xfrm>
            <a:off x="922421" y="1448965"/>
            <a:ext cx="10515600" cy="4030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latin typeface="Montserrat" panose="00000500000000000000" pitchFamily="2" charset="0"/>
              </a:rPr>
              <a:t>Bids can be any number</a:t>
            </a:r>
          </a:p>
          <a:p>
            <a:r>
              <a:rPr lang="en-US" sz="2200">
                <a:latin typeface="Montserrat" panose="00000500000000000000" pitchFamily="2" charset="0"/>
              </a:rPr>
              <a:t>Lowest priced bids win</a:t>
            </a:r>
          </a:p>
          <a:p>
            <a:r>
              <a:rPr lang="en-US" sz="2200">
                <a:latin typeface="Montserrat" panose="00000500000000000000" pitchFamily="2" charset="0"/>
              </a:rPr>
              <a:t>Projects compete within each tier </a:t>
            </a:r>
          </a:p>
        </p:txBody>
      </p:sp>
    </p:spTree>
    <p:extLst>
      <p:ext uri="{BB962C8B-B14F-4D97-AF65-F5344CB8AC3E}">
        <p14:creationId xmlns:p14="http://schemas.microsoft.com/office/powerpoint/2010/main" val="366476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32</a:t>
            </a:fld>
            <a:endParaRPr lang="en-US"/>
          </a:p>
        </p:txBody>
      </p:sp>
      <p:pic>
        <p:nvPicPr>
          <p:cNvPr id="11" name="Picture 10">
            <a:extLst>
              <a:ext uri="{FF2B5EF4-FFF2-40B4-BE49-F238E27FC236}">
                <a16:creationId xmlns:a16="http://schemas.microsoft.com/office/drawing/2014/main" id="{79DE9265-7AE9-FE6C-EBBF-FE98DBB9F366}"/>
              </a:ext>
            </a:extLst>
          </p:cNvPr>
          <p:cNvPicPr>
            <a:picLocks noChangeAspect="1"/>
          </p:cNvPicPr>
          <p:nvPr/>
        </p:nvPicPr>
        <p:blipFill rotWithShape="1">
          <a:blip r:embed="rId3"/>
          <a:srcRect l="2255" t="63604"/>
          <a:stretch/>
        </p:blipFill>
        <p:spPr>
          <a:xfrm>
            <a:off x="5895474" y="1600199"/>
            <a:ext cx="5487996" cy="2640091"/>
          </a:xfrm>
          <a:prstGeom prst="rect">
            <a:avLst/>
          </a:prstGeom>
          <a:ln>
            <a:solidFill>
              <a:srgbClr val="FFD607"/>
            </a:solidFill>
          </a:ln>
        </p:spPr>
      </p:pic>
      <p:pic>
        <p:nvPicPr>
          <p:cNvPr id="4" name="Picture 2">
            <a:extLst>
              <a:ext uri="{FF2B5EF4-FFF2-40B4-BE49-F238E27FC236}">
                <a16:creationId xmlns:a16="http://schemas.microsoft.com/office/drawing/2014/main" id="{F976A5A2-8C86-6CF5-179E-9C289D4F3C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B0D5DEC1-ABAB-197D-D77B-AE43F8D2387F}"/>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Step #4 cont. – SREC Commitment </a:t>
            </a:r>
            <a:endParaRPr lang="en-US" sz="4000" b="1">
              <a:solidFill>
                <a:schemeClr val="accent5"/>
              </a:solidFill>
              <a:cs typeface="Aparajita" panose="020B0502040204020203" pitchFamily="18" charset="0"/>
            </a:endParaRPr>
          </a:p>
        </p:txBody>
      </p:sp>
      <p:sp>
        <p:nvSpPr>
          <p:cNvPr id="8" name="Content Placeholder 2">
            <a:extLst>
              <a:ext uri="{FF2B5EF4-FFF2-40B4-BE49-F238E27FC236}">
                <a16:creationId xmlns:a16="http://schemas.microsoft.com/office/drawing/2014/main" id="{7A6589E1-8C22-DBB4-A5A4-726FE1753887}"/>
              </a:ext>
            </a:extLst>
          </p:cNvPr>
          <p:cNvSpPr txBox="1">
            <a:spLocks/>
          </p:cNvSpPr>
          <p:nvPr/>
        </p:nvSpPr>
        <p:spPr>
          <a:xfrm>
            <a:off x="922421" y="1448965"/>
            <a:ext cx="4804611" cy="4030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latin typeface="Montserrat" panose="00000500000000000000" pitchFamily="2" charset="0"/>
              </a:rPr>
              <a:t>SREC Commitment: The number of SRECs a facility commits to sell if the bid is successful </a:t>
            </a:r>
          </a:p>
          <a:p>
            <a:endParaRPr lang="en-US" sz="2000">
              <a:latin typeface="Montserrat" panose="00000500000000000000" pitchFamily="2" charset="0"/>
            </a:endParaRPr>
          </a:p>
          <a:p>
            <a:r>
              <a:rPr lang="en-US" sz="2000">
                <a:latin typeface="Montserrat" panose="00000500000000000000" pitchFamily="2" charset="0"/>
              </a:rPr>
              <a:t>Payment for up to 110% of commitment</a:t>
            </a:r>
          </a:p>
          <a:p>
            <a:r>
              <a:rPr lang="en-US" sz="2000">
                <a:latin typeface="Montserrat" panose="00000500000000000000" pitchFamily="2" charset="0"/>
              </a:rPr>
              <a:t>Projects &gt; 500 kW pay damages for creating less than 80% of commitment</a:t>
            </a:r>
          </a:p>
        </p:txBody>
      </p:sp>
    </p:spTree>
    <p:extLst>
      <p:ext uri="{BB962C8B-B14F-4D97-AF65-F5344CB8AC3E}">
        <p14:creationId xmlns:p14="http://schemas.microsoft.com/office/powerpoint/2010/main" val="4042739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838200" y="1378457"/>
            <a:ext cx="10515600" cy="4798506"/>
          </a:xfrm>
        </p:spPr>
        <p:txBody>
          <a:bodyPr>
            <a:normAutofit/>
          </a:bodyPr>
          <a:lstStyle/>
          <a:p>
            <a:pPr marL="0" indent="0">
              <a:buNone/>
            </a:pPr>
            <a:endParaRPr lang="en-US"/>
          </a:p>
          <a:p>
            <a:pPr lvl="1"/>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33</a:t>
            </a:fld>
            <a:endParaRPr lang="en-US"/>
          </a:p>
        </p:txBody>
      </p:sp>
      <p:pic>
        <p:nvPicPr>
          <p:cNvPr id="11" name="Picture 10">
            <a:extLst>
              <a:ext uri="{FF2B5EF4-FFF2-40B4-BE49-F238E27FC236}">
                <a16:creationId xmlns:a16="http://schemas.microsoft.com/office/drawing/2014/main" id="{24D5B3CD-10F3-1C10-712C-675A2DE75349}"/>
              </a:ext>
            </a:extLst>
          </p:cNvPr>
          <p:cNvPicPr>
            <a:picLocks noChangeAspect="1"/>
          </p:cNvPicPr>
          <p:nvPr/>
        </p:nvPicPr>
        <p:blipFill rotWithShape="1">
          <a:blip r:embed="rId3"/>
          <a:srcRect l="1443" t="3651" r="1139" b="3253"/>
          <a:stretch/>
        </p:blipFill>
        <p:spPr>
          <a:xfrm>
            <a:off x="6095999" y="2189747"/>
            <a:ext cx="5574633" cy="2418348"/>
          </a:xfrm>
          <a:prstGeom prst="rect">
            <a:avLst/>
          </a:prstGeom>
          <a:ln>
            <a:solidFill>
              <a:srgbClr val="FFD838"/>
            </a:solidFill>
          </a:ln>
        </p:spPr>
      </p:pic>
      <p:pic>
        <p:nvPicPr>
          <p:cNvPr id="4" name="Picture 2">
            <a:extLst>
              <a:ext uri="{FF2B5EF4-FFF2-40B4-BE49-F238E27FC236}">
                <a16:creationId xmlns:a16="http://schemas.microsoft.com/office/drawing/2014/main" id="{AC7CB3BA-F99D-566C-82B3-73AE11E0CE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989C0387-877C-DF83-C306-6111A4A5E3BB}"/>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Step #4 cont. – Parts and Labor Bonuses </a:t>
            </a:r>
            <a:endParaRPr lang="en-US" sz="4000" b="1">
              <a:solidFill>
                <a:schemeClr val="accent5"/>
              </a:solidFill>
              <a:cs typeface="Aparajita" panose="020B0502040204020203" pitchFamily="18" charset="0"/>
            </a:endParaRPr>
          </a:p>
        </p:txBody>
      </p:sp>
      <p:sp>
        <p:nvSpPr>
          <p:cNvPr id="2" name="Content Placeholder 2">
            <a:extLst>
              <a:ext uri="{FF2B5EF4-FFF2-40B4-BE49-F238E27FC236}">
                <a16:creationId xmlns:a16="http://schemas.microsoft.com/office/drawing/2014/main" id="{25153E84-D64A-E647-40F1-3AA643272497}"/>
              </a:ext>
            </a:extLst>
          </p:cNvPr>
          <p:cNvSpPr txBox="1">
            <a:spLocks/>
          </p:cNvSpPr>
          <p:nvPr/>
        </p:nvSpPr>
        <p:spPr>
          <a:xfrm>
            <a:off x="838200" y="1462826"/>
            <a:ext cx="5406189" cy="40305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a:latin typeface="Montserrat" panose="00000500000000000000" pitchFamily="2" charset="0"/>
              </a:rPr>
              <a:t>The facility must match the parts and/or labor bonus indicated on the application, or the contract will be cancelled.</a:t>
            </a:r>
          </a:p>
          <a:p>
            <a:endParaRPr lang="en-US" sz="1800">
              <a:latin typeface="Montserrat" panose="00000500000000000000" pitchFamily="2" charset="0"/>
            </a:endParaRPr>
          </a:p>
          <a:p>
            <a:pPr marL="0" indent="0">
              <a:buNone/>
            </a:pPr>
            <a:r>
              <a:rPr lang="en-US" sz="1800">
                <a:latin typeface="Montserrat" panose="00000500000000000000" pitchFamily="2" charset="0"/>
              </a:rPr>
              <a:t>Check your certification number:</a:t>
            </a:r>
          </a:p>
          <a:p>
            <a:r>
              <a:rPr lang="en-US" sz="1800">
                <a:latin typeface="Montserrat" panose="00000500000000000000" pitchFamily="2" charset="0"/>
              </a:rPr>
              <a:t>DE-#####-SUN-01-PW = Parts &amp; labor</a:t>
            </a:r>
          </a:p>
          <a:p>
            <a:r>
              <a:rPr lang="en-US" sz="1800">
                <a:latin typeface="Montserrat" panose="00000500000000000000" pitchFamily="2" charset="0"/>
              </a:rPr>
              <a:t>DE-#####-SUN-01-0W = labor only</a:t>
            </a:r>
          </a:p>
          <a:p>
            <a:r>
              <a:rPr lang="en-US" sz="1800">
                <a:latin typeface="Montserrat" panose="00000500000000000000" pitchFamily="2" charset="0"/>
              </a:rPr>
              <a:t>DE-#####-SUN-01-P0 = Parts only</a:t>
            </a:r>
          </a:p>
          <a:p>
            <a:r>
              <a:rPr lang="en-US" sz="1800">
                <a:latin typeface="Montserrat" panose="00000500000000000000" pitchFamily="2" charset="0"/>
              </a:rPr>
              <a:t>DE-#####-SUN-01-00 = neither </a:t>
            </a:r>
          </a:p>
          <a:p>
            <a:endParaRPr lang="en-US" sz="1800">
              <a:latin typeface="Montserrat" panose="00000500000000000000" pitchFamily="2" charset="0"/>
            </a:endParaRPr>
          </a:p>
          <a:p>
            <a:pPr marL="0" indent="0">
              <a:buNone/>
            </a:pPr>
            <a:r>
              <a:rPr lang="en-US" sz="1800">
                <a:latin typeface="Montserrat" panose="00000500000000000000" pitchFamily="2" charset="0"/>
              </a:rPr>
              <a:t>Contact customer service if you believe you qualify for the Delaware Parts bonus. </a:t>
            </a:r>
          </a:p>
        </p:txBody>
      </p:sp>
    </p:spTree>
    <p:extLst>
      <p:ext uri="{BB962C8B-B14F-4D97-AF65-F5344CB8AC3E}">
        <p14:creationId xmlns:p14="http://schemas.microsoft.com/office/powerpoint/2010/main" val="187646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34</a:t>
            </a:fld>
            <a:endParaRPr lang="en-US"/>
          </a:p>
        </p:txBody>
      </p:sp>
      <p:pic>
        <p:nvPicPr>
          <p:cNvPr id="11" name="Picture 10">
            <a:extLst>
              <a:ext uri="{FF2B5EF4-FFF2-40B4-BE49-F238E27FC236}">
                <a16:creationId xmlns:a16="http://schemas.microsoft.com/office/drawing/2014/main" id="{FCAE21C7-3B78-59CD-5EB0-A44E7F25B895}"/>
              </a:ext>
            </a:extLst>
          </p:cNvPr>
          <p:cNvPicPr>
            <a:picLocks noChangeAspect="1"/>
          </p:cNvPicPr>
          <p:nvPr/>
        </p:nvPicPr>
        <p:blipFill rotWithShape="1">
          <a:blip r:embed="rId3"/>
          <a:srcRect l="3264" t="6180" r="1981" b="18590"/>
          <a:stretch/>
        </p:blipFill>
        <p:spPr>
          <a:xfrm>
            <a:off x="5690937" y="1403561"/>
            <a:ext cx="5638800" cy="1748566"/>
          </a:xfrm>
          <a:prstGeom prst="rect">
            <a:avLst/>
          </a:prstGeom>
          <a:ln>
            <a:solidFill>
              <a:srgbClr val="FFD607"/>
            </a:solidFill>
          </a:ln>
        </p:spPr>
      </p:pic>
      <p:pic>
        <p:nvPicPr>
          <p:cNvPr id="13" name="Picture 12">
            <a:extLst>
              <a:ext uri="{FF2B5EF4-FFF2-40B4-BE49-F238E27FC236}">
                <a16:creationId xmlns:a16="http://schemas.microsoft.com/office/drawing/2014/main" id="{BB75F227-FE00-B29A-25D5-44F87F1470DC}"/>
              </a:ext>
            </a:extLst>
          </p:cNvPr>
          <p:cNvPicPr>
            <a:picLocks noChangeAspect="1"/>
          </p:cNvPicPr>
          <p:nvPr/>
        </p:nvPicPr>
        <p:blipFill>
          <a:blip r:embed="rId4"/>
          <a:stretch>
            <a:fillRect/>
          </a:stretch>
        </p:blipFill>
        <p:spPr>
          <a:xfrm>
            <a:off x="1670128" y="3429000"/>
            <a:ext cx="8041618" cy="2067362"/>
          </a:xfrm>
          <a:prstGeom prst="rect">
            <a:avLst/>
          </a:prstGeom>
          <a:ln>
            <a:solidFill>
              <a:srgbClr val="FFD838"/>
            </a:solidFill>
          </a:ln>
        </p:spPr>
      </p:pic>
      <p:sp>
        <p:nvSpPr>
          <p:cNvPr id="9" name="Title 1">
            <a:extLst>
              <a:ext uri="{FF2B5EF4-FFF2-40B4-BE49-F238E27FC236}">
                <a16:creationId xmlns:a16="http://schemas.microsoft.com/office/drawing/2014/main" id="{46E6B158-937C-F195-694E-5FF7B1132CFF}"/>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Step #5 – Bid Deposit (if required) </a:t>
            </a:r>
            <a:endParaRPr lang="en-US" sz="4000" b="1">
              <a:solidFill>
                <a:schemeClr val="accent5"/>
              </a:solidFill>
              <a:cs typeface="Aparajita" panose="020B0502040204020203" pitchFamily="18" charset="0"/>
            </a:endParaRPr>
          </a:p>
        </p:txBody>
      </p:sp>
      <p:pic>
        <p:nvPicPr>
          <p:cNvPr id="2" name="Picture 2">
            <a:extLst>
              <a:ext uri="{FF2B5EF4-FFF2-40B4-BE49-F238E27FC236}">
                <a16:creationId xmlns:a16="http://schemas.microsoft.com/office/drawing/2014/main" id="{8F77CBE7-00A9-FD32-05EA-AB1ACA5E3E1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9EED8232-8E6A-7656-58F3-E60BD27BF025}"/>
              </a:ext>
            </a:extLst>
          </p:cNvPr>
          <p:cNvSpPr txBox="1">
            <a:spLocks/>
          </p:cNvSpPr>
          <p:nvPr/>
        </p:nvSpPr>
        <p:spPr>
          <a:xfrm>
            <a:off x="862263" y="1462826"/>
            <a:ext cx="4952481" cy="4030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a:latin typeface="Montserrat" panose="00000500000000000000" pitchFamily="2" charset="0"/>
              </a:rPr>
              <a:t>Required for applications that do not already have a Delaware Certification number</a:t>
            </a:r>
          </a:p>
          <a:p>
            <a:pPr marL="0" indent="0">
              <a:lnSpc>
                <a:spcPct val="120000"/>
              </a:lnSpc>
              <a:buNone/>
            </a:pPr>
            <a:r>
              <a:rPr lang="en-US" sz="1800">
                <a:latin typeface="Montserrat" panose="00000500000000000000" pitchFamily="2" charset="0"/>
              </a:rPr>
              <a:t>$10,000 limit on bid deposits paid by credit card</a:t>
            </a:r>
          </a:p>
        </p:txBody>
      </p:sp>
    </p:spTree>
    <p:extLst>
      <p:ext uri="{BB962C8B-B14F-4D97-AF65-F5344CB8AC3E}">
        <p14:creationId xmlns:p14="http://schemas.microsoft.com/office/powerpoint/2010/main" val="3170466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35</a:t>
            </a:fld>
            <a:endParaRPr lang="en-US"/>
          </a:p>
        </p:txBody>
      </p:sp>
      <p:pic>
        <p:nvPicPr>
          <p:cNvPr id="11" name="Picture 10">
            <a:extLst>
              <a:ext uri="{FF2B5EF4-FFF2-40B4-BE49-F238E27FC236}">
                <a16:creationId xmlns:a16="http://schemas.microsoft.com/office/drawing/2014/main" id="{585A2BBC-2F9B-E3FF-2ECC-230FA4FC771A}"/>
              </a:ext>
            </a:extLst>
          </p:cNvPr>
          <p:cNvPicPr>
            <a:picLocks noChangeAspect="1"/>
          </p:cNvPicPr>
          <p:nvPr/>
        </p:nvPicPr>
        <p:blipFill rotWithShape="1">
          <a:blip r:embed="rId3"/>
          <a:srcRect l="3414" b="7296"/>
          <a:stretch/>
        </p:blipFill>
        <p:spPr>
          <a:xfrm>
            <a:off x="6377258" y="1333438"/>
            <a:ext cx="4042089" cy="4191124"/>
          </a:xfrm>
          <a:prstGeom prst="rect">
            <a:avLst/>
          </a:prstGeom>
          <a:ln>
            <a:solidFill>
              <a:srgbClr val="FFD607"/>
            </a:solidFill>
          </a:ln>
        </p:spPr>
      </p:pic>
      <p:sp>
        <p:nvSpPr>
          <p:cNvPr id="6" name="Title 1">
            <a:extLst>
              <a:ext uri="{FF2B5EF4-FFF2-40B4-BE49-F238E27FC236}">
                <a16:creationId xmlns:a16="http://schemas.microsoft.com/office/drawing/2014/main" id="{4DBDDF14-3F51-F5FE-A138-467D2C51C70A}"/>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Step #5 – Bid Deposit (continued) </a:t>
            </a:r>
            <a:endParaRPr lang="en-US" sz="4000" b="1">
              <a:solidFill>
                <a:schemeClr val="accent5"/>
              </a:solidFill>
              <a:cs typeface="Aparajita" panose="020B0502040204020203" pitchFamily="18" charset="0"/>
            </a:endParaRPr>
          </a:p>
        </p:txBody>
      </p:sp>
      <p:pic>
        <p:nvPicPr>
          <p:cNvPr id="7" name="Picture 2">
            <a:extLst>
              <a:ext uri="{FF2B5EF4-FFF2-40B4-BE49-F238E27FC236}">
                <a16:creationId xmlns:a16="http://schemas.microsoft.com/office/drawing/2014/main" id="{6C483C7C-3E48-AD13-CC83-3618C86B13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029A9F2F-4885-B8DD-6D8F-116A51AE744A}"/>
              </a:ext>
            </a:extLst>
          </p:cNvPr>
          <p:cNvSpPr txBox="1">
            <a:spLocks/>
          </p:cNvSpPr>
          <p:nvPr/>
        </p:nvSpPr>
        <p:spPr>
          <a:xfrm>
            <a:off x="862263" y="1462826"/>
            <a:ext cx="4952481" cy="4030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a:latin typeface="Montserrat" panose="00000500000000000000" pitchFamily="2" charset="0"/>
              </a:rPr>
              <a:t>Transfer Identification # used to track payments.</a:t>
            </a:r>
          </a:p>
          <a:p>
            <a:pPr marL="0" indent="0">
              <a:lnSpc>
                <a:spcPct val="120000"/>
              </a:lnSpc>
              <a:buNone/>
            </a:pPr>
            <a:r>
              <a:rPr lang="en-US" sz="1800">
                <a:latin typeface="Montserrat" panose="00000500000000000000" pitchFamily="2" charset="0"/>
              </a:rPr>
              <a:t>For wire and ACH payments put this Transfer Identification into your wire or ACH at your bank. </a:t>
            </a:r>
          </a:p>
        </p:txBody>
      </p:sp>
      <p:sp>
        <p:nvSpPr>
          <p:cNvPr id="3" name="Down Arrow 7">
            <a:extLst>
              <a:ext uri="{FF2B5EF4-FFF2-40B4-BE49-F238E27FC236}">
                <a16:creationId xmlns:a16="http://schemas.microsoft.com/office/drawing/2014/main" id="{BB59C5F8-D312-7E10-171C-3AD3ACB86248}"/>
              </a:ext>
            </a:extLst>
          </p:cNvPr>
          <p:cNvSpPr/>
          <p:nvPr/>
        </p:nvSpPr>
        <p:spPr>
          <a:xfrm rot="16200000">
            <a:off x="5629714" y="3629937"/>
            <a:ext cx="646289" cy="971460"/>
          </a:xfrm>
          <a:prstGeom prst="downArrow">
            <a:avLst/>
          </a:prstGeom>
          <a:solidFill>
            <a:srgbClr val="5F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817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36</a:t>
            </a:fld>
            <a:endParaRPr lang="en-US"/>
          </a:p>
        </p:txBody>
      </p:sp>
      <p:pic>
        <p:nvPicPr>
          <p:cNvPr id="13" name="Picture 12">
            <a:extLst>
              <a:ext uri="{FF2B5EF4-FFF2-40B4-BE49-F238E27FC236}">
                <a16:creationId xmlns:a16="http://schemas.microsoft.com/office/drawing/2014/main" id="{86D74C2A-DCBB-38AC-7414-954EE33333FF}"/>
              </a:ext>
            </a:extLst>
          </p:cNvPr>
          <p:cNvPicPr>
            <a:picLocks noChangeAspect="1"/>
          </p:cNvPicPr>
          <p:nvPr/>
        </p:nvPicPr>
        <p:blipFill>
          <a:blip r:embed="rId3"/>
          <a:stretch>
            <a:fillRect/>
          </a:stretch>
        </p:blipFill>
        <p:spPr>
          <a:xfrm>
            <a:off x="6095999" y="1462826"/>
            <a:ext cx="4443664" cy="4046507"/>
          </a:xfrm>
          <a:prstGeom prst="rect">
            <a:avLst/>
          </a:prstGeom>
          <a:ln>
            <a:solidFill>
              <a:srgbClr val="FFD838"/>
            </a:solidFill>
          </a:ln>
        </p:spPr>
      </p:pic>
      <p:sp>
        <p:nvSpPr>
          <p:cNvPr id="6" name="Title 1">
            <a:extLst>
              <a:ext uri="{FF2B5EF4-FFF2-40B4-BE49-F238E27FC236}">
                <a16:creationId xmlns:a16="http://schemas.microsoft.com/office/drawing/2014/main" id="{4DBDDF14-3F51-F5FE-A138-467D2C51C70A}"/>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Step #5 – Bid Deposit (continued) </a:t>
            </a:r>
            <a:endParaRPr lang="en-US" sz="4000" b="1">
              <a:solidFill>
                <a:schemeClr val="accent5"/>
              </a:solidFill>
              <a:cs typeface="Aparajita" panose="020B0502040204020203" pitchFamily="18" charset="0"/>
            </a:endParaRPr>
          </a:p>
        </p:txBody>
      </p:sp>
      <p:pic>
        <p:nvPicPr>
          <p:cNvPr id="7" name="Picture 2">
            <a:extLst>
              <a:ext uri="{FF2B5EF4-FFF2-40B4-BE49-F238E27FC236}">
                <a16:creationId xmlns:a16="http://schemas.microsoft.com/office/drawing/2014/main" id="{6C483C7C-3E48-AD13-CC83-3618C86B13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029A9F2F-4885-B8DD-6D8F-116A51AE744A}"/>
              </a:ext>
            </a:extLst>
          </p:cNvPr>
          <p:cNvSpPr txBox="1">
            <a:spLocks/>
          </p:cNvSpPr>
          <p:nvPr/>
        </p:nvSpPr>
        <p:spPr>
          <a:xfrm>
            <a:off x="862263" y="1462826"/>
            <a:ext cx="4952481" cy="4030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a:latin typeface="Montserrat" panose="00000500000000000000" pitchFamily="2" charset="0"/>
              </a:rPr>
              <a:t>Return information required for wire, ACH, and credit card.</a:t>
            </a:r>
          </a:p>
        </p:txBody>
      </p:sp>
    </p:spTree>
    <p:extLst>
      <p:ext uri="{BB962C8B-B14F-4D97-AF65-F5344CB8AC3E}">
        <p14:creationId xmlns:p14="http://schemas.microsoft.com/office/powerpoint/2010/main" val="559840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37</a:t>
            </a:fld>
            <a:endParaRPr lang="en-US"/>
          </a:p>
        </p:txBody>
      </p:sp>
      <p:pic>
        <p:nvPicPr>
          <p:cNvPr id="9" name="Picture 8">
            <a:extLst>
              <a:ext uri="{FF2B5EF4-FFF2-40B4-BE49-F238E27FC236}">
                <a16:creationId xmlns:a16="http://schemas.microsoft.com/office/drawing/2014/main" id="{95BA80C4-C3C2-5880-352E-24340DEB6D9C}"/>
              </a:ext>
            </a:extLst>
          </p:cNvPr>
          <p:cNvPicPr>
            <a:picLocks noChangeAspect="1"/>
          </p:cNvPicPr>
          <p:nvPr/>
        </p:nvPicPr>
        <p:blipFill rotWithShape="1">
          <a:blip r:embed="rId3"/>
          <a:srcRect b="2946"/>
          <a:stretch/>
        </p:blipFill>
        <p:spPr>
          <a:xfrm>
            <a:off x="1008648" y="1103649"/>
            <a:ext cx="4337777" cy="4289752"/>
          </a:xfrm>
          <a:prstGeom prst="rect">
            <a:avLst/>
          </a:prstGeom>
          <a:ln>
            <a:solidFill>
              <a:srgbClr val="FFD607"/>
            </a:solidFill>
          </a:ln>
        </p:spPr>
      </p:pic>
      <p:pic>
        <p:nvPicPr>
          <p:cNvPr id="11" name="Picture 10">
            <a:extLst>
              <a:ext uri="{FF2B5EF4-FFF2-40B4-BE49-F238E27FC236}">
                <a16:creationId xmlns:a16="http://schemas.microsoft.com/office/drawing/2014/main" id="{9290303D-3379-27B4-88E2-99B3130CFBD2}"/>
              </a:ext>
            </a:extLst>
          </p:cNvPr>
          <p:cNvPicPr>
            <a:picLocks noChangeAspect="1"/>
          </p:cNvPicPr>
          <p:nvPr/>
        </p:nvPicPr>
        <p:blipFill rotWithShape="1">
          <a:blip r:embed="rId4"/>
          <a:srcRect l="2153" t="3901" r="1556" b="3899"/>
          <a:stretch/>
        </p:blipFill>
        <p:spPr>
          <a:xfrm>
            <a:off x="5949615" y="2261936"/>
            <a:ext cx="5233737" cy="1973179"/>
          </a:xfrm>
          <a:prstGeom prst="rect">
            <a:avLst/>
          </a:prstGeom>
          <a:ln>
            <a:solidFill>
              <a:srgbClr val="FFD607"/>
            </a:solidFill>
          </a:ln>
        </p:spPr>
      </p:pic>
      <p:sp>
        <p:nvSpPr>
          <p:cNvPr id="6" name="Title 1">
            <a:extLst>
              <a:ext uri="{FF2B5EF4-FFF2-40B4-BE49-F238E27FC236}">
                <a16:creationId xmlns:a16="http://schemas.microsoft.com/office/drawing/2014/main" id="{770D4B4C-8904-A05F-E09A-6A54C618A45B}"/>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Sign &amp; Submit!  </a:t>
            </a:r>
            <a:endParaRPr lang="en-US" sz="4000" b="1">
              <a:solidFill>
                <a:schemeClr val="accent5"/>
              </a:solidFill>
              <a:cs typeface="Aparajita" panose="020B0502040204020203" pitchFamily="18" charset="0"/>
            </a:endParaRPr>
          </a:p>
        </p:txBody>
      </p:sp>
      <p:pic>
        <p:nvPicPr>
          <p:cNvPr id="7" name="Picture 2">
            <a:extLst>
              <a:ext uri="{FF2B5EF4-FFF2-40B4-BE49-F238E27FC236}">
                <a16:creationId xmlns:a16="http://schemas.microsoft.com/office/drawing/2014/main" id="{C840A048-226C-17D7-4065-EA555CEBA15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286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38</a:t>
            </a:fld>
            <a:endParaRPr lang="en-US"/>
          </a:p>
        </p:txBody>
      </p:sp>
      <p:sp>
        <p:nvSpPr>
          <p:cNvPr id="11" name="TextBox 10">
            <a:extLst>
              <a:ext uri="{FF2B5EF4-FFF2-40B4-BE49-F238E27FC236}">
                <a16:creationId xmlns:a16="http://schemas.microsoft.com/office/drawing/2014/main" id="{E28735F1-95DE-B615-A64D-301F33F8903F}"/>
              </a:ext>
            </a:extLst>
          </p:cNvPr>
          <p:cNvSpPr txBox="1"/>
          <p:nvPr/>
        </p:nvSpPr>
        <p:spPr>
          <a:xfrm>
            <a:off x="8293766" y="3176337"/>
            <a:ext cx="3389418" cy="914400"/>
          </a:xfrm>
          <a:prstGeom prst="rect">
            <a:avLst/>
          </a:prstGeom>
          <a:noFill/>
        </p:spPr>
        <p:txBody>
          <a:bodyPr wrap="none" lIns="91440" tIns="45720" rIns="91440" bIns="45720" rtlCol="0" anchor="t">
            <a:noAutofit/>
          </a:bodyPr>
          <a:lstStyle/>
          <a:p>
            <a:r>
              <a:rPr lang="en-US" sz="1800">
                <a:latin typeface="Montserrat" panose="00000500000000000000" pitchFamily="2" charset="0"/>
              </a:rPr>
              <a:t>The dashboard will </a:t>
            </a:r>
          </a:p>
          <a:p>
            <a:r>
              <a:rPr lang="en-US" sz="1800">
                <a:latin typeface="Montserrat" panose="00000500000000000000" pitchFamily="2" charset="0"/>
              </a:rPr>
              <a:t>only show applications from </a:t>
            </a:r>
          </a:p>
          <a:p>
            <a:r>
              <a:rPr lang="en-US" sz="1800">
                <a:latin typeface="Montserrat"/>
              </a:rPr>
              <a:t>the </a:t>
            </a:r>
            <a:r>
              <a:rPr lang="en-US">
                <a:latin typeface="Montserrat"/>
              </a:rPr>
              <a:t>2024</a:t>
            </a:r>
            <a:r>
              <a:rPr lang="en-US" sz="1800">
                <a:latin typeface="Montserrat"/>
              </a:rPr>
              <a:t> Procurement.</a:t>
            </a:r>
            <a:endParaRPr lang="en-US">
              <a:solidFill>
                <a:schemeClr val="accent5"/>
              </a:solidFill>
              <a:latin typeface="Montserrat"/>
            </a:endParaRPr>
          </a:p>
        </p:txBody>
      </p:sp>
      <p:pic>
        <p:nvPicPr>
          <p:cNvPr id="13" name="Picture 12">
            <a:extLst>
              <a:ext uri="{FF2B5EF4-FFF2-40B4-BE49-F238E27FC236}">
                <a16:creationId xmlns:a16="http://schemas.microsoft.com/office/drawing/2014/main" id="{31538847-06E8-1529-B8A4-A1293CF32977}"/>
              </a:ext>
            </a:extLst>
          </p:cNvPr>
          <p:cNvPicPr>
            <a:picLocks noChangeAspect="1"/>
          </p:cNvPicPr>
          <p:nvPr/>
        </p:nvPicPr>
        <p:blipFill rotWithShape="1">
          <a:blip r:embed="rId3"/>
          <a:srcRect l="1409" t="1641" r="1216"/>
          <a:stretch/>
        </p:blipFill>
        <p:spPr>
          <a:xfrm>
            <a:off x="998621" y="1780674"/>
            <a:ext cx="7230980" cy="3705726"/>
          </a:xfrm>
          <a:prstGeom prst="rect">
            <a:avLst/>
          </a:prstGeom>
          <a:ln>
            <a:solidFill>
              <a:srgbClr val="FFD838"/>
            </a:solidFill>
          </a:ln>
        </p:spPr>
      </p:pic>
      <p:sp>
        <p:nvSpPr>
          <p:cNvPr id="6" name="Title 1">
            <a:extLst>
              <a:ext uri="{FF2B5EF4-FFF2-40B4-BE49-F238E27FC236}">
                <a16:creationId xmlns:a16="http://schemas.microsoft.com/office/drawing/2014/main" id="{283B3F00-995D-95E1-C205-5403506E6AAA}"/>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Dashboard  </a:t>
            </a:r>
            <a:endParaRPr lang="en-US" sz="4000" b="1">
              <a:solidFill>
                <a:schemeClr val="accent5"/>
              </a:solidFill>
              <a:cs typeface="Aparajita" panose="020B0502040204020203" pitchFamily="18" charset="0"/>
            </a:endParaRPr>
          </a:p>
        </p:txBody>
      </p:sp>
      <p:pic>
        <p:nvPicPr>
          <p:cNvPr id="7" name="Picture 2">
            <a:extLst>
              <a:ext uri="{FF2B5EF4-FFF2-40B4-BE49-F238E27FC236}">
                <a16:creationId xmlns:a16="http://schemas.microsoft.com/office/drawing/2014/main" id="{7AC8011E-1219-2489-F03F-3AFF6E9583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3E99D173-C9B6-5984-E325-81B0A99D4056}"/>
              </a:ext>
            </a:extLst>
          </p:cNvPr>
          <p:cNvSpPr txBox="1">
            <a:spLocks/>
          </p:cNvSpPr>
          <p:nvPr/>
        </p:nvSpPr>
        <p:spPr>
          <a:xfrm>
            <a:off x="934456" y="1201581"/>
            <a:ext cx="9653337" cy="4030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a:latin typeface="Montserrat" panose="00000500000000000000" pitchFamily="2" charset="0"/>
              </a:rPr>
              <a:t>Multiple applications for multiple systems can be managed from your dashboard.</a:t>
            </a:r>
          </a:p>
        </p:txBody>
      </p:sp>
    </p:spTree>
    <p:extLst>
      <p:ext uri="{BB962C8B-B14F-4D97-AF65-F5344CB8AC3E}">
        <p14:creationId xmlns:p14="http://schemas.microsoft.com/office/powerpoint/2010/main" val="2022827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838200" y="1378457"/>
            <a:ext cx="10515600" cy="4798506"/>
          </a:xfrm>
        </p:spPr>
        <p:txBody>
          <a:bodyPr vert="horz" lIns="91440" tIns="45720" rIns="91440" bIns="45720" rtlCol="0" anchor="t">
            <a:normAutofit/>
          </a:bodyPr>
          <a:lstStyle/>
          <a:p>
            <a:r>
              <a:rPr lang="en-US" sz="2600" i="0" u="none" strike="noStrike" baseline="0" dirty="0">
                <a:latin typeface="Montserrat"/>
              </a:rPr>
              <a:t>Confi</a:t>
            </a:r>
            <a:r>
              <a:rPr lang="en-US" sz="2600" dirty="0">
                <a:latin typeface="Montserrat"/>
              </a:rPr>
              <a:t>rm that you will need to submit your own application</a:t>
            </a:r>
          </a:p>
          <a:p>
            <a:r>
              <a:rPr lang="en-US" sz="2600" dirty="0">
                <a:latin typeface="Montserrat"/>
              </a:rPr>
              <a:t>Confirm that you are not already under long term contract to sell your SRECs </a:t>
            </a:r>
          </a:p>
          <a:p>
            <a:r>
              <a:rPr lang="en-US" sz="2600" dirty="0">
                <a:latin typeface="Montserrat"/>
              </a:rPr>
              <a:t>Submit your DE certification application to the DE PSC if you do not already have a certification number </a:t>
            </a:r>
          </a:p>
          <a:p>
            <a:r>
              <a:rPr lang="en-US" sz="2600" i="0" u="none" strike="noStrike" baseline="0" dirty="0">
                <a:latin typeface="Montserrat"/>
              </a:rPr>
              <a:t>Gather necessary application information – use the application checklist! </a:t>
            </a:r>
          </a:p>
          <a:p>
            <a:r>
              <a:rPr lang="en-US" sz="2600" i="0" u="none" strike="noStrike" baseline="0" dirty="0">
                <a:latin typeface="Montserrat"/>
              </a:rPr>
              <a:t>Review past procurement results to decide on a bid price</a:t>
            </a:r>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39</a:t>
            </a:fld>
            <a:endParaRPr lang="en-US"/>
          </a:p>
        </p:txBody>
      </p:sp>
      <p:sp>
        <p:nvSpPr>
          <p:cNvPr id="7" name="Title 1">
            <a:extLst>
              <a:ext uri="{FF2B5EF4-FFF2-40B4-BE49-F238E27FC236}">
                <a16:creationId xmlns:a16="http://schemas.microsoft.com/office/drawing/2014/main" id="{D04B8032-7576-8C4C-862D-CABB804431DC}"/>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Next steps – before application window   </a:t>
            </a:r>
            <a:endParaRPr lang="en-US" sz="4000" b="1">
              <a:solidFill>
                <a:schemeClr val="accent5"/>
              </a:solidFill>
              <a:cs typeface="Aparajita" panose="020B0502040204020203" pitchFamily="18" charset="0"/>
            </a:endParaRPr>
          </a:p>
        </p:txBody>
      </p:sp>
      <p:pic>
        <p:nvPicPr>
          <p:cNvPr id="9" name="Picture 2">
            <a:extLst>
              <a:ext uri="{FF2B5EF4-FFF2-40B4-BE49-F238E27FC236}">
                <a16:creationId xmlns:a16="http://schemas.microsoft.com/office/drawing/2014/main" id="{841D4A53-1706-E943-EF5E-CD06EBF265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807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i="0" u="none" strike="noStrike" baseline="0">
                <a:solidFill>
                  <a:schemeClr val="accent5"/>
                </a:solidFill>
                <a:latin typeface="Work Sans Black" pitchFamily="2" charset="0"/>
                <a:cs typeface="Aparajita" panose="020B0502040204020203" pitchFamily="18" charset="0"/>
              </a:rPr>
              <a:t>	</a:t>
            </a:r>
            <a:r>
              <a:rPr lang="en-US" sz="4000" b="1" i="0" u="none" strike="noStrike" baseline="0">
                <a:solidFill>
                  <a:srgbClr val="DD4000"/>
                </a:solidFill>
                <a:latin typeface="Work Sans Black" pitchFamily="2" charset="0"/>
                <a:cs typeface="Aparajita" panose="020B0502040204020203" pitchFamily="18" charset="0"/>
              </a:rPr>
              <a:t>Solar Renewable Energy Credits (SRECs)</a:t>
            </a:r>
            <a:endParaRPr lang="en-US" sz="4000" b="1">
              <a:solidFill>
                <a:schemeClr val="accent5"/>
              </a:solidFill>
              <a:cs typeface="Aparajita" panose="020B0502040204020203" pitchFamily="18" charset="0"/>
            </a:endParaRPr>
          </a:p>
        </p:txBody>
      </p:sp>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922421" y="1608881"/>
            <a:ext cx="10515600" cy="3541853"/>
          </a:xfrm>
        </p:spPr>
        <p:txBody>
          <a:bodyPr vert="horz" lIns="91440" tIns="45720" rIns="91440" bIns="45720" rtlCol="0" anchor="t">
            <a:normAutofit/>
          </a:bodyPr>
          <a:lstStyle/>
          <a:p>
            <a:r>
              <a:rPr lang="en-US" sz="2600">
                <a:latin typeface="Montserrat"/>
              </a:rPr>
              <a:t>Renewable Energy Credits (RECs) represent the environmental value of renewable energy</a:t>
            </a:r>
          </a:p>
          <a:p>
            <a:r>
              <a:rPr lang="en-US" sz="2600" i="0" u="none" strike="noStrike" baseline="0">
                <a:latin typeface="Montserrat" panose="00000500000000000000" pitchFamily="2" charset="0"/>
              </a:rPr>
              <a:t>RECs can be bought and sold</a:t>
            </a:r>
          </a:p>
          <a:p>
            <a:r>
              <a:rPr lang="en-US" sz="2600">
                <a:latin typeface="Montserrat" panose="00000500000000000000" pitchFamily="2" charset="0"/>
              </a:rPr>
              <a:t>RECs allow for an accounting of renewable energy production</a:t>
            </a:r>
            <a:endParaRPr lang="en-US" sz="2600" i="0" u="none" strike="noStrike" baseline="0">
              <a:latin typeface="Montserrat" panose="00000500000000000000" pitchFamily="2" charset="0"/>
            </a:endParaRPr>
          </a:p>
          <a:p>
            <a:r>
              <a:rPr lang="en-US" sz="2600" i="0" u="none" strike="noStrike" baseline="0">
                <a:latin typeface="Montserrat" panose="00000500000000000000" pitchFamily="2" charset="0"/>
              </a:rPr>
              <a:t>SREC</a:t>
            </a:r>
            <a:r>
              <a:rPr lang="en-US" sz="2600">
                <a:latin typeface="Montserrat" panose="00000500000000000000" pitchFamily="2" charset="0"/>
              </a:rPr>
              <a:t>s are RECs produced by solar facilities </a:t>
            </a:r>
            <a:endParaRPr lang="en-US" sz="2600" i="0" u="none" strike="noStrike" baseline="0">
              <a:latin typeface="Montserrat" panose="00000500000000000000" pitchFamily="2" charset="0"/>
            </a:endParaRPr>
          </a:p>
          <a:p>
            <a:r>
              <a:rPr lang="en-US" sz="2600">
                <a:latin typeface="Montserrat"/>
              </a:rPr>
              <a:t>SRECs are essential for meeting the SREC Delaware Procurement requirements  </a:t>
            </a:r>
            <a:endParaRPr lang="en-US" sz="2600" i="0" u="none" strike="noStrike" baseline="0">
              <a:latin typeface="Montserrat" panose="00000500000000000000" pitchFamily="2" charset="0"/>
            </a:endParaRPr>
          </a:p>
          <a:p>
            <a:endParaRPr lang="en-US" sz="2600" b="1">
              <a:solidFill>
                <a:srgbClr val="728390"/>
              </a:solidFill>
              <a:latin typeface="Montserrat" panose="00000500000000000000" pitchFamily="2" charset="0"/>
            </a:endParaRPr>
          </a:p>
          <a:p>
            <a:endParaRPr lang="en-US" sz="2600"/>
          </a:p>
          <a:p>
            <a:endParaRPr lang="en-US" sz="2600">
              <a:cs typeface="Calibri" panose="020F0502020204030204"/>
            </a:endParaRPr>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4</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99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838200" y="1378457"/>
            <a:ext cx="10515600" cy="4798506"/>
          </a:xfrm>
        </p:spPr>
        <p:txBody>
          <a:bodyPr>
            <a:normAutofit/>
          </a:bodyPr>
          <a:lstStyle/>
          <a:p>
            <a:r>
              <a:rPr lang="en-US" sz="2600">
                <a:latin typeface="Montserrat" panose="00000500000000000000" pitchFamily="2" charset="0"/>
              </a:rPr>
              <a:t>Approximately 1 month after procurement window closes, results will be announced. </a:t>
            </a:r>
            <a:endParaRPr lang="en-US" sz="2600" i="0" u="none" strike="noStrike" baseline="0">
              <a:latin typeface="Montserrat" panose="00000500000000000000" pitchFamily="2" charset="0"/>
            </a:endParaRPr>
          </a:p>
          <a:p>
            <a:pPr lvl="1"/>
            <a:r>
              <a:rPr lang="en-US" sz="2200">
                <a:latin typeface="Montserrat" panose="00000500000000000000" pitchFamily="2" charset="0"/>
              </a:rPr>
              <a:t>W</a:t>
            </a:r>
            <a:r>
              <a:rPr lang="en-US" sz="2200" i="0" u="none" strike="noStrike" baseline="0">
                <a:latin typeface="Montserrat" panose="00000500000000000000" pitchFamily="2" charset="0"/>
              </a:rPr>
              <a:t>e will provide a deadline for completing the Transfer Agreement and other documents</a:t>
            </a:r>
          </a:p>
          <a:p>
            <a:pPr lvl="1"/>
            <a:r>
              <a:rPr lang="en-US" sz="2200" i="0" u="none" strike="noStrike" baseline="0">
                <a:latin typeface="Montserrat" panose="00000500000000000000" pitchFamily="2" charset="0"/>
              </a:rPr>
              <a:t>Y</a:t>
            </a:r>
            <a:r>
              <a:rPr lang="en-US" sz="2200">
                <a:latin typeface="Montserrat" panose="00000500000000000000" pitchFamily="2" charset="0"/>
              </a:rPr>
              <a:t>ou must terminate </a:t>
            </a:r>
            <a:r>
              <a:rPr lang="en-US" sz="2200" i="0" u="none" strike="noStrike" baseline="0">
                <a:latin typeface="Montserrat" panose="00000500000000000000" pitchFamily="2" charset="0"/>
              </a:rPr>
              <a:t>any contract you have with any other SREC broker or aggregator</a:t>
            </a:r>
          </a:p>
          <a:p>
            <a:r>
              <a:rPr lang="en-US" sz="2600">
                <a:latin typeface="Montserrat" panose="00000500000000000000" pitchFamily="2" charset="0"/>
              </a:rPr>
              <a:t>Please allow 1-2 months for our team to register your facility with the SREC Tracking registry after you sign the necessary documents. </a:t>
            </a:r>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40</a:t>
            </a:fld>
            <a:endParaRPr lang="en-US"/>
          </a:p>
        </p:txBody>
      </p:sp>
      <p:sp>
        <p:nvSpPr>
          <p:cNvPr id="7" name="Title 1">
            <a:extLst>
              <a:ext uri="{FF2B5EF4-FFF2-40B4-BE49-F238E27FC236}">
                <a16:creationId xmlns:a16="http://schemas.microsoft.com/office/drawing/2014/main" id="{D04B8032-7576-8C4C-862D-CABB804431DC}"/>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Next steps – after application window  </a:t>
            </a:r>
            <a:endParaRPr lang="en-US" sz="4000" b="1">
              <a:solidFill>
                <a:schemeClr val="accent5"/>
              </a:solidFill>
              <a:cs typeface="Aparajita" panose="020B0502040204020203" pitchFamily="18" charset="0"/>
            </a:endParaRPr>
          </a:p>
        </p:txBody>
      </p:sp>
      <p:pic>
        <p:nvPicPr>
          <p:cNvPr id="9" name="Picture 2">
            <a:extLst>
              <a:ext uri="{FF2B5EF4-FFF2-40B4-BE49-F238E27FC236}">
                <a16:creationId xmlns:a16="http://schemas.microsoft.com/office/drawing/2014/main" id="{841D4A53-1706-E943-EF5E-CD06EBF265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676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838200" y="1378457"/>
            <a:ext cx="10515600" cy="4798506"/>
          </a:xfrm>
        </p:spPr>
        <p:txBody>
          <a:bodyPr>
            <a:normAutofit/>
          </a:bodyPr>
          <a:lstStyle/>
          <a:p>
            <a:r>
              <a:rPr lang="en-US" sz="2600">
                <a:latin typeface="Montserrat" panose="00000500000000000000" pitchFamily="2" charset="0"/>
              </a:rPr>
              <a:t>SREC owners must enter solar production readings on the </a:t>
            </a:r>
            <a:r>
              <a:rPr lang="en-US" sz="2600" i="0" u="none" strike="noStrike" baseline="0">
                <a:latin typeface="Montserrat" panose="00000500000000000000" pitchFamily="2" charset="0"/>
              </a:rPr>
              <a:t>SREC Delaware website</a:t>
            </a:r>
          </a:p>
          <a:p>
            <a:r>
              <a:rPr lang="en-US" sz="2600" i="0" u="none" strike="noStrike" baseline="0">
                <a:latin typeface="Montserrat" panose="00000500000000000000" pitchFamily="2" charset="0"/>
              </a:rPr>
              <a:t>SREC payments will be made by direct deposit</a:t>
            </a:r>
          </a:p>
          <a:p>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41</a:t>
            </a:fld>
            <a:endParaRPr lang="en-US"/>
          </a:p>
        </p:txBody>
      </p:sp>
      <p:sp>
        <p:nvSpPr>
          <p:cNvPr id="7" name="Title 1">
            <a:extLst>
              <a:ext uri="{FF2B5EF4-FFF2-40B4-BE49-F238E27FC236}">
                <a16:creationId xmlns:a16="http://schemas.microsoft.com/office/drawing/2014/main" id="{D04B8032-7576-8C4C-862D-CABB804431DC}"/>
              </a:ext>
            </a:extLst>
          </p:cNvPr>
          <p:cNvSpPr txBox="1">
            <a:spLocks/>
          </p:cNvSpPr>
          <p:nvPr/>
        </p:nvSpPr>
        <p:spPr>
          <a:xfrm>
            <a:off x="1" y="392908"/>
            <a:ext cx="12191999" cy="101065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5"/>
                </a:solidFill>
                <a:latin typeface="Work Sans Black" pitchFamily="2" charset="0"/>
                <a:cs typeface="Aparajita" panose="020B0502040204020203" pitchFamily="18" charset="0"/>
              </a:rPr>
              <a:t>	Next steps – after application window  </a:t>
            </a:r>
            <a:endParaRPr lang="en-US" sz="4000" b="1">
              <a:solidFill>
                <a:schemeClr val="accent5"/>
              </a:solidFill>
              <a:cs typeface="Aparajita" panose="020B0502040204020203" pitchFamily="18" charset="0"/>
            </a:endParaRPr>
          </a:p>
        </p:txBody>
      </p:sp>
      <p:pic>
        <p:nvPicPr>
          <p:cNvPr id="9" name="Picture 2">
            <a:extLst>
              <a:ext uri="{FF2B5EF4-FFF2-40B4-BE49-F238E27FC236}">
                <a16:creationId xmlns:a16="http://schemas.microsoft.com/office/drawing/2014/main" id="{841D4A53-1706-E943-EF5E-CD06EBF265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916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CF8C8E5-C055-A128-F41A-34C0579F064D}"/>
              </a:ext>
            </a:extLst>
          </p:cNvPr>
          <p:cNvSpPr>
            <a:spLocks noGrp="1"/>
          </p:cNvSpPr>
          <p:nvPr>
            <p:ph type="sldNum" sz="quarter" idx="12"/>
          </p:nvPr>
        </p:nvSpPr>
        <p:spPr/>
        <p:txBody>
          <a:bodyPr/>
          <a:lstStyle/>
          <a:p>
            <a:fld id="{FDFEB414-9B9B-47A2-A671-3191F70CAAA6}" type="slidenum">
              <a:rPr lang="en-US" smtClean="0"/>
              <a:t>42</a:t>
            </a:fld>
            <a:endParaRPr lang="en-US"/>
          </a:p>
        </p:txBody>
      </p:sp>
      <p:sp>
        <p:nvSpPr>
          <p:cNvPr id="4" name="TextBox 3">
            <a:extLst>
              <a:ext uri="{FF2B5EF4-FFF2-40B4-BE49-F238E27FC236}">
                <a16:creationId xmlns:a16="http://schemas.microsoft.com/office/drawing/2014/main" id="{ACCD8B87-1AAB-3E6C-67A4-951EF7269B08}"/>
              </a:ext>
            </a:extLst>
          </p:cNvPr>
          <p:cNvSpPr txBox="1"/>
          <p:nvPr/>
        </p:nvSpPr>
        <p:spPr>
          <a:xfrm>
            <a:off x="1028699" y="2851496"/>
            <a:ext cx="10134600" cy="2708434"/>
          </a:xfrm>
          <a:prstGeom prst="rect">
            <a:avLst/>
          </a:prstGeom>
          <a:noFill/>
        </p:spPr>
        <p:txBody>
          <a:bodyPr wrap="square">
            <a:spAutoFit/>
          </a:bodyPr>
          <a:lstStyle/>
          <a:p>
            <a:pPr algn="ctr"/>
            <a:r>
              <a:rPr lang="en-US" sz="2600" b="1">
                <a:latin typeface="Montserrat" panose="00000500000000000000" pitchFamily="2" charset="0"/>
              </a:rPr>
              <a:t>Contact Us:</a:t>
            </a:r>
          </a:p>
          <a:p>
            <a:pPr algn="ctr"/>
            <a:endParaRPr lang="en-US">
              <a:latin typeface="Montserrat" panose="00000500000000000000" pitchFamily="2" charset="0"/>
            </a:endParaRPr>
          </a:p>
          <a:p>
            <a:pPr algn="ctr"/>
            <a:r>
              <a:rPr lang="en-US">
                <a:latin typeface="Montserrat" panose="00000500000000000000" pitchFamily="2" charset="0"/>
              </a:rPr>
              <a:t>302.495.9999</a:t>
            </a:r>
          </a:p>
          <a:p>
            <a:pPr algn="ctr"/>
            <a:r>
              <a:rPr lang="en-US">
                <a:latin typeface="Montserrat" panose="00000500000000000000" pitchFamily="2" charset="0"/>
                <a:hlinkClick r:id="rId3"/>
              </a:rPr>
              <a:t>customerservice@srecdelaware.com</a:t>
            </a:r>
            <a:endParaRPr lang="en-US">
              <a:latin typeface="Montserrat" panose="00000500000000000000" pitchFamily="2" charset="0"/>
            </a:endParaRPr>
          </a:p>
          <a:p>
            <a:pPr algn="ctr"/>
            <a:endParaRPr lang="en-US">
              <a:latin typeface="Montserrat" panose="00000500000000000000" pitchFamily="2" charset="0"/>
            </a:endParaRPr>
          </a:p>
          <a:p>
            <a:pPr algn="ctr"/>
            <a:r>
              <a:rPr lang="en-US" sz="1800" i="0" u="none" strike="noStrike" baseline="0">
                <a:latin typeface="Montserrat" panose="00000500000000000000" pitchFamily="2" charset="0"/>
              </a:rPr>
              <a:t>A recording of this webinar and the slides will be posted on our website: </a:t>
            </a:r>
          </a:p>
          <a:p>
            <a:pPr algn="ctr"/>
            <a:r>
              <a:rPr lang="en-US">
                <a:latin typeface="Montserrat" panose="00000500000000000000" pitchFamily="2" charset="0"/>
                <a:hlinkClick r:id="rId4"/>
              </a:rPr>
              <a:t>www.srecdelaware.com</a:t>
            </a:r>
            <a:r>
              <a:rPr lang="en-US">
                <a:latin typeface="Montserrat" panose="00000500000000000000" pitchFamily="2" charset="0"/>
              </a:rPr>
              <a:t> </a:t>
            </a:r>
            <a:endParaRPr lang="en-US"/>
          </a:p>
          <a:p>
            <a:pPr algn="ctr"/>
            <a:endParaRPr lang="en-US"/>
          </a:p>
          <a:p>
            <a:pPr algn="ctr"/>
            <a:endParaRPr lang="en-US"/>
          </a:p>
        </p:txBody>
      </p:sp>
      <p:pic>
        <p:nvPicPr>
          <p:cNvPr id="3" name="Picture 2">
            <a:extLst>
              <a:ext uri="{FF2B5EF4-FFF2-40B4-BE49-F238E27FC236}">
                <a16:creationId xmlns:a16="http://schemas.microsoft.com/office/drawing/2014/main" id="{1CB82B2F-19CE-99ED-3238-E1B13D828C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987B5EC4-3CAB-F15A-1FD7-5103E17AE8A3}"/>
              </a:ext>
            </a:extLst>
          </p:cNvPr>
          <p:cNvSpPr txBox="1">
            <a:spLocks/>
          </p:cNvSpPr>
          <p:nvPr/>
        </p:nvSpPr>
        <p:spPr>
          <a:xfrm>
            <a:off x="1523999" y="934383"/>
            <a:ext cx="9144000" cy="84369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4800">
                <a:solidFill>
                  <a:srgbClr val="DD4000"/>
                </a:solidFill>
                <a:latin typeface="Work Sans Black" pitchFamily="2" charset="0"/>
              </a:rPr>
              <a:t>Questions &amp; Answers</a:t>
            </a:r>
            <a:endParaRPr lang="en-US" sz="4800">
              <a:solidFill>
                <a:schemeClr val="accent5"/>
              </a:solidFill>
            </a:endParaRPr>
          </a:p>
        </p:txBody>
      </p:sp>
    </p:spTree>
    <p:extLst>
      <p:ext uri="{BB962C8B-B14F-4D97-AF65-F5344CB8AC3E}">
        <p14:creationId xmlns:p14="http://schemas.microsoft.com/office/powerpoint/2010/main" val="2525328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i="0" u="none" strike="noStrike" baseline="0">
                <a:solidFill>
                  <a:schemeClr val="accent5"/>
                </a:solidFill>
                <a:latin typeface="Work Sans Black" pitchFamily="2" charset="0"/>
                <a:cs typeface="Aparajita" panose="020B0502040204020203" pitchFamily="18" charset="0"/>
              </a:rPr>
              <a:t>	</a:t>
            </a:r>
            <a:r>
              <a:rPr lang="en-US" sz="4000" b="1" i="0" u="none" strike="noStrike" baseline="0">
                <a:solidFill>
                  <a:srgbClr val="DD4000"/>
                </a:solidFill>
                <a:latin typeface="Work Sans Black" pitchFamily="2" charset="0"/>
                <a:cs typeface="Aparajita" panose="020B0502040204020203" pitchFamily="18" charset="0"/>
              </a:rPr>
              <a:t>Solar Renewable Energy Credits (SRECs)</a:t>
            </a:r>
            <a:endParaRPr lang="en-US" sz="4000" b="1">
              <a:solidFill>
                <a:schemeClr val="accent5"/>
              </a:solidFill>
              <a:cs typeface="Aparajita" panose="020B0502040204020203" pitchFamily="18" charset="0"/>
            </a:endParaRPr>
          </a:p>
        </p:txBody>
      </p:sp>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922421" y="1608881"/>
            <a:ext cx="10515600" cy="3877519"/>
          </a:xfrm>
        </p:spPr>
        <p:txBody>
          <a:bodyPr>
            <a:normAutofit fontScale="92500"/>
          </a:bodyPr>
          <a:lstStyle/>
          <a:p>
            <a:r>
              <a:rPr lang="en-US">
                <a:latin typeface="Montserrat" panose="00000500000000000000" pitchFamily="2" charset="0"/>
              </a:rPr>
              <a:t>1 SREC = 1,000 kWh of solar production</a:t>
            </a:r>
          </a:p>
          <a:p>
            <a:pPr lvl="1"/>
            <a:r>
              <a:rPr lang="en-US">
                <a:latin typeface="Montserrat" panose="00000500000000000000" pitchFamily="2" charset="0"/>
              </a:rPr>
              <a:t>SRECs are created when your system produces solar electricity, </a:t>
            </a:r>
          </a:p>
          <a:p>
            <a:pPr lvl="1"/>
            <a:r>
              <a:rPr lang="en-US">
                <a:latin typeface="Montserrat" panose="00000500000000000000" pitchFamily="2" charset="0"/>
              </a:rPr>
              <a:t>SRECS are separate from the actual electricity</a:t>
            </a:r>
          </a:p>
          <a:p>
            <a:r>
              <a:rPr lang="en-US">
                <a:latin typeface="Montserrat" panose="00000500000000000000" pitchFamily="2" charset="0"/>
              </a:rPr>
              <a:t>A typical residential solar facility generates 7-12 SRECs / year</a:t>
            </a:r>
          </a:p>
          <a:p>
            <a:r>
              <a:rPr lang="en-US" i="0" u="none" strike="noStrike" baseline="0">
                <a:latin typeface="Montserrat" panose="00000500000000000000" pitchFamily="2" charset="0"/>
              </a:rPr>
              <a:t>Many states require that electric utilities purchase SRECs in order to meet the state’s renewable energy goals</a:t>
            </a:r>
          </a:p>
          <a:p>
            <a:pPr lvl="1"/>
            <a:r>
              <a:rPr lang="en-US">
                <a:latin typeface="Montserrat" panose="00000500000000000000" pitchFamily="2" charset="0"/>
              </a:rPr>
              <a:t>Delmarva Power is required to purchase SRECs </a:t>
            </a:r>
          </a:p>
          <a:p>
            <a:r>
              <a:rPr lang="en-US" i="0" u="none" strike="noStrike" baseline="0">
                <a:latin typeface="Montserrat" panose="00000500000000000000" pitchFamily="2" charset="0"/>
              </a:rPr>
              <a:t>SREC Delaware is one option to sell the SRECs generated by your system</a:t>
            </a:r>
          </a:p>
          <a:p>
            <a:endParaRPr lang="en-US" sz="2600" b="1" i="0" u="none" strike="noStrike" baseline="0">
              <a:solidFill>
                <a:srgbClr val="728390"/>
              </a:solidFill>
              <a:latin typeface="Montserrat" panose="00000500000000000000" pitchFamily="2" charset="0"/>
            </a:endParaRPr>
          </a:p>
          <a:p>
            <a:endParaRPr lang="en-US" sz="2600"/>
          </a:p>
          <a:p>
            <a:endParaRPr lang="en-US" sz="2600"/>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5</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454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00EF1-6A60-CCF5-28F8-5D269B1C641C}"/>
              </a:ext>
            </a:extLst>
          </p:cNvPr>
          <p:cNvSpPr>
            <a:spLocks noGrp="1"/>
          </p:cNvSpPr>
          <p:nvPr>
            <p:ph type="title"/>
          </p:nvPr>
        </p:nvSpPr>
        <p:spPr>
          <a:xfrm>
            <a:off x="838200" y="2862262"/>
            <a:ext cx="10515600" cy="1133475"/>
          </a:xfrm>
        </p:spPr>
        <p:txBody>
          <a:bodyPr/>
          <a:lstStyle/>
          <a:p>
            <a:pPr algn="ctr"/>
            <a:r>
              <a:rPr lang="en-US" b="1">
                <a:solidFill>
                  <a:srgbClr val="DD4000"/>
                </a:solidFill>
                <a:latin typeface="Work Sans Black" pitchFamily="2" charset="0"/>
              </a:rPr>
              <a:t>Program Overview</a:t>
            </a:r>
            <a:endParaRPr lang="en-US" b="1">
              <a:solidFill>
                <a:schemeClr val="accent5"/>
              </a:solidFill>
            </a:endParaRPr>
          </a:p>
        </p:txBody>
      </p:sp>
      <p:sp>
        <p:nvSpPr>
          <p:cNvPr id="5" name="Slide Number Placeholder 4">
            <a:extLst>
              <a:ext uri="{FF2B5EF4-FFF2-40B4-BE49-F238E27FC236}">
                <a16:creationId xmlns:a16="http://schemas.microsoft.com/office/drawing/2014/main" id="{8CF8C8E5-C055-A128-F41A-34C0579F064D}"/>
              </a:ext>
            </a:extLst>
          </p:cNvPr>
          <p:cNvSpPr>
            <a:spLocks noGrp="1"/>
          </p:cNvSpPr>
          <p:nvPr>
            <p:ph type="sldNum" sz="quarter" idx="12"/>
          </p:nvPr>
        </p:nvSpPr>
        <p:spPr/>
        <p:txBody>
          <a:bodyPr/>
          <a:lstStyle/>
          <a:p>
            <a:fld id="{FDFEB414-9B9B-47A2-A671-3191F70CAAA6}" type="slidenum">
              <a:rPr lang="en-US" smtClean="0"/>
              <a:t>6</a:t>
            </a:fld>
            <a:endParaRPr lang="en-US"/>
          </a:p>
        </p:txBody>
      </p:sp>
      <p:pic>
        <p:nvPicPr>
          <p:cNvPr id="4" name="Picture 2">
            <a:extLst>
              <a:ext uri="{FF2B5EF4-FFF2-40B4-BE49-F238E27FC236}">
                <a16:creationId xmlns:a16="http://schemas.microsoft.com/office/drawing/2014/main" id="{FCF58A8F-56B7-06CD-7AF6-A679F1B512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550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i="0" u="none" strike="noStrike" baseline="0">
                <a:solidFill>
                  <a:schemeClr val="accent5"/>
                </a:solidFill>
                <a:latin typeface="Work Sans Black" pitchFamily="2" charset="0"/>
                <a:cs typeface="Aparajita" panose="020B0502040204020203" pitchFamily="18" charset="0"/>
              </a:rPr>
              <a:t>	</a:t>
            </a:r>
            <a:r>
              <a:rPr lang="en-US" sz="4000" b="1" i="0" u="none" strike="noStrike" baseline="0">
                <a:solidFill>
                  <a:srgbClr val="DD4000"/>
                </a:solidFill>
                <a:latin typeface="Work Sans Black" pitchFamily="2" charset="0"/>
                <a:cs typeface="Aparajita" panose="020B0502040204020203" pitchFamily="18" charset="0"/>
              </a:rPr>
              <a:t>General Overview</a:t>
            </a:r>
            <a:endParaRPr lang="en-US" sz="4000" b="1">
              <a:solidFill>
                <a:schemeClr val="accent5"/>
              </a:solidFill>
              <a:cs typeface="Aparajita" panose="020B0502040204020203" pitchFamily="18" charset="0"/>
            </a:endParaRPr>
          </a:p>
        </p:txBody>
      </p:sp>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922421" y="1608881"/>
            <a:ext cx="10515600" cy="3541853"/>
          </a:xfrm>
        </p:spPr>
        <p:txBody>
          <a:bodyPr>
            <a:normAutofit/>
          </a:bodyPr>
          <a:lstStyle/>
          <a:p>
            <a:r>
              <a:rPr lang="en-US" sz="2600">
                <a:latin typeface="Montserrat" panose="00000500000000000000" pitchFamily="2" charset="0"/>
              </a:rPr>
              <a:t>The State of Delaware e</a:t>
            </a:r>
            <a:r>
              <a:rPr lang="en-US" sz="2600" i="0" u="none" strike="noStrike" baseline="0">
                <a:latin typeface="Montserrat" panose="00000500000000000000" pitchFamily="2" charset="0"/>
              </a:rPr>
              <a:t>stablished the SREC Delaware Procurement Program in 2011. </a:t>
            </a:r>
          </a:p>
          <a:p>
            <a:r>
              <a:rPr lang="en-US" sz="2600" i="0" u="none" strike="noStrike" baseline="0">
                <a:latin typeface="Montserrat" panose="00000500000000000000" pitchFamily="2" charset="0"/>
              </a:rPr>
              <a:t>SREC </a:t>
            </a:r>
            <a:r>
              <a:rPr lang="en-US" sz="2600">
                <a:latin typeface="Montserrat" panose="00000500000000000000" pitchFamily="2" charset="0"/>
              </a:rPr>
              <a:t>Delaware procures </a:t>
            </a:r>
            <a:r>
              <a:rPr lang="en-US" sz="2600" i="0" u="none" strike="noStrike" baseline="0">
                <a:latin typeface="Montserrat" panose="00000500000000000000" pitchFamily="2" charset="0"/>
              </a:rPr>
              <a:t>SRECs for Delmarva Power so they can meet their requirements under the Delaware Renewable Portfolio Standard. </a:t>
            </a:r>
          </a:p>
          <a:p>
            <a:r>
              <a:rPr lang="en-US" sz="2600" i="0" u="none" strike="noStrike" baseline="0">
                <a:latin typeface="Montserrat" panose="00000500000000000000" pitchFamily="2" charset="0"/>
              </a:rPr>
              <a:t>Each year a competitive procurement is held, and eligible projects can bid into the program.</a:t>
            </a:r>
          </a:p>
          <a:p>
            <a:endParaRPr lang="en-US" sz="2600" b="1" i="0" u="none" strike="noStrike" baseline="0">
              <a:latin typeface="Montserrat" panose="00000500000000000000" pitchFamily="2" charset="0"/>
            </a:endParaRPr>
          </a:p>
          <a:p>
            <a:endParaRPr lang="en-US" sz="2600" b="1" i="0" u="none" strike="noStrike" baseline="0">
              <a:solidFill>
                <a:srgbClr val="728390"/>
              </a:solidFill>
              <a:latin typeface="Montserrat" panose="00000500000000000000" pitchFamily="2" charset="0"/>
            </a:endParaRPr>
          </a:p>
          <a:p>
            <a:endParaRPr lang="en-US" sz="2600"/>
          </a:p>
          <a:p>
            <a:endParaRPr lang="en-US" sz="2600"/>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7</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668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i="0" u="none" strike="noStrike" baseline="0">
                <a:solidFill>
                  <a:schemeClr val="accent5"/>
                </a:solidFill>
                <a:latin typeface="Work Sans Black" pitchFamily="2" charset="0"/>
                <a:cs typeface="Aparajita" panose="020B0502040204020203" pitchFamily="18" charset="0"/>
              </a:rPr>
              <a:t>	</a:t>
            </a:r>
            <a:r>
              <a:rPr lang="en-US" sz="4000" b="1" i="0" u="none" strike="noStrike" baseline="0">
                <a:solidFill>
                  <a:srgbClr val="DD4000"/>
                </a:solidFill>
                <a:latin typeface="Work Sans Black" pitchFamily="2" charset="0"/>
                <a:cs typeface="Aparajita" panose="020B0502040204020203" pitchFamily="18" charset="0"/>
              </a:rPr>
              <a:t>General Overview</a:t>
            </a:r>
            <a:endParaRPr lang="en-US" sz="4000" b="1">
              <a:solidFill>
                <a:schemeClr val="accent5"/>
              </a:solidFill>
              <a:cs typeface="Aparajita" panose="020B0502040204020203" pitchFamily="18" charset="0"/>
            </a:endParaRPr>
          </a:p>
        </p:txBody>
      </p:sp>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922421" y="1552075"/>
            <a:ext cx="10515600" cy="4030578"/>
          </a:xfrm>
        </p:spPr>
        <p:txBody>
          <a:bodyPr vert="horz" lIns="91440" tIns="45720" rIns="91440" bIns="45720" rtlCol="0" anchor="t">
            <a:normAutofit fontScale="92500" lnSpcReduction="20000"/>
          </a:bodyPr>
          <a:lstStyle/>
          <a:p>
            <a:r>
              <a:rPr lang="en-US" sz="2600" i="0" u="none" strike="noStrike" baseline="0">
                <a:latin typeface="Montserrat"/>
              </a:rPr>
              <a:t>Bid Based Applications</a:t>
            </a:r>
          </a:p>
          <a:p>
            <a:pPr lvl="1"/>
            <a:r>
              <a:rPr lang="en-US" sz="2200" i="0" u="none" strike="noStrike" baseline="0">
                <a:latin typeface="Montserrat"/>
              </a:rPr>
              <a:t>Competitively bid contracts- lowest prices will be accepted</a:t>
            </a:r>
          </a:p>
          <a:p>
            <a:r>
              <a:rPr lang="en-US" sz="2600" i="0" u="none" strike="noStrike" baseline="0">
                <a:latin typeface="Montserrat"/>
              </a:rPr>
              <a:t>Contracts </a:t>
            </a:r>
            <a:r>
              <a:rPr lang="en-US" sz="2600">
                <a:latin typeface="Montserrat"/>
              </a:rPr>
              <a:t>Alpha, Beta &amp; Gamma Tiers </a:t>
            </a:r>
            <a:r>
              <a:rPr lang="en-US" sz="2600" i="0" u="none" strike="noStrike" baseline="0">
                <a:latin typeface="Montserrat"/>
              </a:rPr>
              <a:t>= 25 years</a:t>
            </a:r>
          </a:p>
          <a:p>
            <a:pPr lvl="1"/>
            <a:r>
              <a:rPr lang="en-US" sz="2200" i="0" u="none" strike="noStrike" baseline="0">
                <a:latin typeface="Montserrat"/>
              </a:rPr>
              <a:t>First 10 years @ accepted bid price (plus DE parts / labor bonus)</a:t>
            </a:r>
          </a:p>
          <a:p>
            <a:pPr lvl="1"/>
            <a:r>
              <a:rPr lang="en-US" sz="2200" i="0" u="none" strike="noStrike" baseline="0">
                <a:latin typeface="Montserrat"/>
              </a:rPr>
              <a:t>Final 15 years @ $10 / SREC (plus DE parts / labor bonus</a:t>
            </a:r>
            <a:r>
              <a:rPr lang="en-US" sz="2200">
                <a:latin typeface="Montserrat"/>
              </a:rPr>
              <a:t>, </a:t>
            </a:r>
            <a:r>
              <a:rPr lang="en-US" sz="2200">
                <a:solidFill>
                  <a:srgbClr val="FF0000"/>
                </a:solidFill>
                <a:latin typeface="Montserrat"/>
              </a:rPr>
              <a:t>as applicable</a:t>
            </a:r>
            <a:r>
              <a:rPr lang="en-US" sz="2200" i="0" u="none" strike="noStrike" baseline="0">
                <a:latin typeface="Montserrat"/>
              </a:rPr>
              <a:t>)</a:t>
            </a:r>
          </a:p>
          <a:p>
            <a:r>
              <a:rPr lang="en-US" sz="2600">
                <a:latin typeface="Montserrat"/>
              </a:rPr>
              <a:t>Contracts Delta Tier =5 years</a:t>
            </a:r>
            <a:endParaRPr lang="en-US" sz="2600">
              <a:latin typeface="Montserrat" panose="00000500000000000000" pitchFamily="2" charset="0"/>
            </a:endParaRPr>
          </a:p>
          <a:p>
            <a:pPr lvl="1"/>
            <a:r>
              <a:rPr lang="en-US" sz="2200">
                <a:latin typeface="Montserrat"/>
              </a:rPr>
              <a:t>5 years @ accepted bid price (plus DE parts / labor bonus,</a:t>
            </a:r>
            <a:r>
              <a:rPr lang="en-US" sz="2200">
                <a:solidFill>
                  <a:srgbClr val="FF0000"/>
                </a:solidFill>
                <a:latin typeface="Montserrat"/>
              </a:rPr>
              <a:t> as applicable</a:t>
            </a:r>
            <a:r>
              <a:rPr lang="en-US" sz="2200">
                <a:latin typeface="Montserrat"/>
              </a:rPr>
              <a:t>)</a:t>
            </a:r>
          </a:p>
          <a:p>
            <a:r>
              <a:rPr lang="en-US" sz="2600">
                <a:latin typeface="Montserrat"/>
              </a:rPr>
              <a:t>SRECs are purchased as they are generated.</a:t>
            </a:r>
          </a:p>
          <a:p>
            <a:r>
              <a:rPr lang="en-US" sz="2600" i="0" u="none" strike="noStrike" baseline="0">
                <a:latin typeface="Montserrat"/>
              </a:rPr>
              <a:t>If </a:t>
            </a:r>
            <a:r>
              <a:rPr lang="en-US" sz="2600">
                <a:latin typeface="Montserrat"/>
              </a:rPr>
              <a:t>your application is successful, you will need to enter solar meter readings to receive payment for your SRECs. </a:t>
            </a:r>
          </a:p>
          <a:p>
            <a:r>
              <a:rPr lang="en-US" sz="2600" i="0" u="none" strike="noStrike" baseline="0">
                <a:latin typeface="Montserrat"/>
              </a:rPr>
              <a:t>Recommended to enter meter readings a</a:t>
            </a:r>
            <a:r>
              <a:rPr lang="en-US" sz="2600">
                <a:latin typeface="Montserrat"/>
              </a:rPr>
              <a:t>t least a few time</a:t>
            </a:r>
            <a:r>
              <a:rPr lang="en-US" sz="2600">
                <a:solidFill>
                  <a:srgbClr val="FF0000"/>
                </a:solidFill>
                <a:latin typeface="Montserrat"/>
              </a:rPr>
              <a:t>s</a:t>
            </a:r>
            <a:r>
              <a:rPr lang="en-US" sz="2600">
                <a:latin typeface="Montserrat"/>
              </a:rPr>
              <a:t> a year.</a:t>
            </a:r>
            <a:endParaRPr lang="en-US" sz="2600" i="0" u="none" strike="noStrike" baseline="0">
              <a:latin typeface="Montserrat"/>
            </a:endParaRPr>
          </a:p>
          <a:p>
            <a:endParaRPr lang="en-US" sz="1800" b="1" i="0" u="none" strike="noStrike" baseline="0">
              <a:latin typeface="Montserrat" panose="00000500000000000000" pitchFamily="2" charset="0"/>
            </a:endParaRPr>
          </a:p>
          <a:p>
            <a:endParaRPr lang="en-US" sz="1800" b="1" i="0" u="none" strike="noStrike" baseline="0">
              <a:solidFill>
                <a:srgbClr val="728390"/>
              </a:solidFill>
              <a:latin typeface="Montserrat" panose="00000500000000000000" pitchFamily="2" charset="0"/>
            </a:endParaRPr>
          </a:p>
          <a:p>
            <a:endParaRPr lang="en-US"/>
          </a:p>
          <a:p>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8</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449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E8C-AF97-1A38-7764-3BBF9DB108EB}"/>
              </a:ext>
            </a:extLst>
          </p:cNvPr>
          <p:cNvSpPr>
            <a:spLocks noGrp="1"/>
          </p:cNvSpPr>
          <p:nvPr>
            <p:ph type="title"/>
          </p:nvPr>
        </p:nvSpPr>
        <p:spPr>
          <a:xfrm>
            <a:off x="1" y="392908"/>
            <a:ext cx="12191999" cy="1010652"/>
          </a:xfrm>
          <a:noFill/>
        </p:spPr>
        <p:txBody>
          <a:bodyPr>
            <a:normAutofit/>
          </a:bodyPr>
          <a:lstStyle/>
          <a:p>
            <a:r>
              <a:rPr lang="en-US" sz="4000" b="1">
                <a:solidFill>
                  <a:schemeClr val="accent5"/>
                </a:solidFill>
                <a:latin typeface="Work Sans Black" pitchFamily="2" charset="0"/>
                <a:cs typeface="Aparajita" panose="020B0502040204020203" pitchFamily="18" charset="0"/>
              </a:rPr>
              <a:t>	</a:t>
            </a:r>
            <a:r>
              <a:rPr lang="en-US" sz="4000" b="1" i="0" u="none" strike="noStrike" baseline="0">
                <a:solidFill>
                  <a:srgbClr val="DD4000"/>
                </a:solidFill>
                <a:latin typeface="Work Sans Black" pitchFamily="2" charset="0"/>
                <a:cs typeface="Aparajita" panose="020B0502040204020203" pitchFamily="18" charset="0"/>
              </a:rPr>
              <a:t>Delaware Certification</a:t>
            </a:r>
            <a:endParaRPr lang="en-US" sz="4000" b="1">
              <a:solidFill>
                <a:schemeClr val="accent5"/>
              </a:solidFill>
              <a:cs typeface="Aparajita" panose="020B0502040204020203" pitchFamily="18" charset="0"/>
            </a:endParaRPr>
          </a:p>
        </p:txBody>
      </p:sp>
      <p:sp>
        <p:nvSpPr>
          <p:cNvPr id="3" name="Content Placeholder 2">
            <a:extLst>
              <a:ext uri="{FF2B5EF4-FFF2-40B4-BE49-F238E27FC236}">
                <a16:creationId xmlns:a16="http://schemas.microsoft.com/office/drawing/2014/main" id="{1C68855A-8472-0BD0-4D41-5AAC0C578C07}"/>
              </a:ext>
            </a:extLst>
          </p:cNvPr>
          <p:cNvSpPr>
            <a:spLocks noGrp="1"/>
          </p:cNvSpPr>
          <p:nvPr>
            <p:ph idx="1"/>
          </p:nvPr>
        </p:nvSpPr>
        <p:spPr>
          <a:xfrm>
            <a:off x="922421" y="1552074"/>
            <a:ext cx="10515600" cy="4499809"/>
          </a:xfrm>
        </p:spPr>
        <p:txBody>
          <a:bodyPr>
            <a:normAutofit fontScale="25000" lnSpcReduction="20000"/>
          </a:bodyPr>
          <a:lstStyle/>
          <a:p>
            <a:pPr>
              <a:lnSpc>
                <a:spcPct val="120000"/>
              </a:lnSpc>
              <a:spcAft>
                <a:spcPts val="600"/>
              </a:spcAft>
            </a:pPr>
            <a:r>
              <a:rPr lang="en-US" sz="10400">
                <a:latin typeface="Montserrat" panose="00000500000000000000" pitchFamily="2" charset="0"/>
              </a:rPr>
              <a:t>Your system needs to receive a Delaware Certification number before it can start creating SRECs.</a:t>
            </a:r>
          </a:p>
          <a:p>
            <a:pPr lvl="1">
              <a:lnSpc>
                <a:spcPct val="120000"/>
              </a:lnSpc>
              <a:spcAft>
                <a:spcPts val="600"/>
              </a:spcAft>
            </a:pPr>
            <a:r>
              <a:rPr lang="en-US" sz="8800">
                <a:latin typeface="Montserrat" panose="00000500000000000000" pitchFamily="2" charset="0"/>
              </a:rPr>
              <a:t>Delaware Certification confirms that a system meets the requirements to generate SRECs that can be sold in Delaware.</a:t>
            </a:r>
          </a:p>
          <a:p>
            <a:pPr>
              <a:lnSpc>
                <a:spcPct val="120000"/>
              </a:lnSpc>
              <a:spcAft>
                <a:spcPts val="600"/>
              </a:spcAft>
            </a:pPr>
            <a:r>
              <a:rPr lang="en-US" sz="10400">
                <a:latin typeface="Montserrat" panose="00000500000000000000" pitchFamily="2" charset="0"/>
              </a:rPr>
              <a:t>Application must be submitted to the Delaware Public Service Commission (DE PSC). </a:t>
            </a:r>
          </a:p>
          <a:p>
            <a:pPr lvl="1">
              <a:lnSpc>
                <a:spcPct val="120000"/>
              </a:lnSpc>
              <a:spcAft>
                <a:spcPts val="600"/>
              </a:spcAft>
            </a:pPr>
            <a:r>
              <a:rPr lang="en-US" sz="8800">
                <a:latin typeface="Montserrat" panose="00000500000000000000" pitchFamily="2" charset="0"/>
              </a:rPr>
              <a:t>Your solar company may have already registered your system</a:t>
            </a:r>
          </a:p>
          <a:p>
            <a:pPr lvl="1">
              <a:lnSpc>
                <a:spcPct val="120000"/>
              </a:lnSpc>
              <a:spcAft>
                <a:spcPts val="600"/>
              </a:spcAft>
            </a:pPr>
            <a:r>
              <a:rPr lang="en-US" sz="8800">
                <a:latin typeface="Montserrat" panose="00000500000000000000" pitchFamily="2" charset="0"/>
              </a:rPr>
              <a:t>See our FAQ on applying for Delaware Certification for more information.</a:t>
            </a:r>
            <a:endParaRPr lang="en-US" sz="8800"/>
          </a:p>
          <a:p>
            <a:endParaRPr lang="en-US"/>
          </a:p>
        </p:txBody>
      </p:sp>
      <p:sp>
        <p:nvSpPr>
          <p:cNvPr id="5" name="Slide Number Placeholder 4">
            <a:extLst>
              <a:ext uri="{FF2B5EF4-FFF2-40B4-BE49-F238E27FC236}">
                <a16:creationId xmlns:a16="http://schemas.microsoft.com/office/drawing/2014/main" id="{CBF21BE2-4E72-FA97-7BDA-365884C48611}"/>
              </a:ext>
            </a:extLst>
          </p:cNvPr>
          <p:cNvSpPr>
            <a:spLocks noGrp="1"/>
          </p:cNvSpPr>
          <p:nvPr>
            <p:ph type="sldNum" sz="quarter" idx="12"/>
          </p:nvPr>
        </p:nvSpPr>
        <p:spPr/>
        <p:txBody>
          <a:bodyPr/>
          <a:lstStyle/>
          <a:p>
            <a:fld id="{FDFEB414-9B9B-47A2-A671-3191F70CAAA6}" type="slidenum">
              <a:rPr lang="en-US" smtClean="0"/>
              <a:t>9</a:t>
            </a:fld>
            <a:endParaRPr lang="en-US"/>
          </a:p>
        </p:txBody>
      </p:sp>
      <p:pic>
        <p:nvPicPr>
          <p:cNvPr id="6" name="Picture 2">
            <a:extLst>
              <a:ext uri="{FF2B5EF4-FFF2-40B4-BE49-F238E27FC236}">
                <a16:creationId xmlns:a16="http://schemas.microsoft.com/office/drawing/2014/main" id="{3AA41006-4971-62A2-724F-99E9B0105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75"/>
          <a:stretch/>
        </p:blipFill>
        <p:spPr bwMode="auto">
          <a:xfrm>
            <a:off x="4946151" y="5773236"/>
            <a:ext cx="2299697" cy="94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445307"/>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50A9C8D4CA4049854BB36DE11D9187" ma:contentTypeVersion="19" ma:contentTypeDescription="Create a new document." ma:contentTypeScope="" ma:versionID="bf3d8806d5cf95b9a90b59aea27bba7b">
  <xsd:schema xmlns:xsd="http://www.w3.org/2001/XMLSchema" xmlns:xs="http://www.w3.org/2001/XMLSchema" xmlns:p="http://schemas.microsoft.com/office/2006/metadata/properties" xmlns:ns2="5e87f030-c239-4de1-87d0-347e657a50a7" xmlns:ns3="16e3c24f-94ca-4634-b9b5-eaac75611bee" targetNamespace="http://schemas.microsoft.com/office/2006/metadata/properties" ma:root="true" ma:fieldsID="08df428665a896df5a7bbdff45ae66aa" ns2:_="" ns3:_="">
    <xsd:import namespace="5e87f030-c239-4de1-87d0-347e657a50a7"/>
    <xsd:import namespace="16e3c24f-94ca-4634-b9b5-eaac75611b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Tag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87f030-c239-4de1-87d0-347e657a50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dfb0aa-1765-4b78-9828-d6fc633419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Notes" ma:index="25" nillable="true" ma:displayName="Notes" ma:description="Shortcut to Archive" ma:format="Dropdown" ma:internalName="Notes">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e3c24f-94ca-4634-b9b5-eaac75611b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29fb9e5-550f-484b-88e0-75eee1f72680}" ma:internalName="TaxCatchAll" ma:showField="CatchAllData" ma:web="16e3c24f-94ca-4634-b9b5-eaac75611b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5e87f030-c239-4de1-87d0-347e657a50a7" xsi:nil="true"/>
    <lcf76f155ced4ddcb4097134ff3c332f xmlns="5e87f030-c239-4de1-87d0-347e657a50a7">
      <Terms xmlns="http://schemas.microsoft.com/office/infopath/2007/PartnerControls"/>
    </lcf76f155ced4ddcb4097134ff3c332f>
    <TaxCatchAll xmlns="16e3c24f-94ca-4634-b9b5-eaac75611bee" xsi:nil="true"/>
  </documentManagement>
</p:properties>
</file>

<file path=customXml/itemProps1.xml><?xml version="1.0" encoding="utf-8"?>
<ds:datastoreItem xmlns:ds="http://schemas.openxmlformats.org/officeDocument/2006/customXml" ds:itemID="{BF54E416-3314-4A77-9415-20B1CCFA0F7B}">
  <ds:schemaRefs>
    <ds:schemaRef ds:uri="16e3c24f-94ca-4634-b9b5-eaac75611bee"/>
    <ds:schemaRef ds:uri="5e87f030-c239-4de1-87d0-347e657a50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187D3AC-4B41-4B69-A5BE-BB0730DA7092}">
  <ds:schemaRefs>
    <ds:schemaRef ds:uri="http://schemas.microsoft.com/sharepoint/v3/contenttype/forms"/>
  </ds:schemaRefs>
</ds:datastoreItem>
</file>

<file path=customXml/itemProps3.xml><?xml version="1.0" encoding="utf-8"?>
<ds:datastoreItem xmlns:ds="http://schemas.openxmlformats.org/officeDocument/2006/customXml" ds:itemID="{9F6B816B-A952-49E2-A104-11F39B139A0E}">
  <ds:schemaRefs>
    <ds:schemaRef ds:uri="16e3c24f-94ca-4634-b9b5-eaac75611bee"/>
    <ds:schemaRef ds:uri="5e87f030-c239-4de1-87d0-347e657a50a7"/>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42</Slides>
  <Notes>38</Notes>
  <HiddenSlides>0</HiddenSlide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2024 Procurement</vt:lpstr>
      <vt:lpstr> Agenda</vt:lpstr>
      <vt:lpstr>Solar Renewable Energy Credits (SRECs)</vt:lpstr>
      <vt:lpstr> Solar Renewable Energy Credits (SRECs)</vt:lpstr>
      <vt:lpstr> Solar Renewable Energy Credits (SRECs)</vt:lpstr>
      <vt:lpstr>Program Overview</vt:lpstr>
      <vt:lpstr> General Overview</vt:lpstr>
      <vt:lpstr> General Overview</vt:lpstr>
      <vt:lpstr> Delaware Certification</vt:lpstr>
      <vt:lpstr> Delaware Parts and Labor Bonuses</vt:lpstr>
      <vt:lpstr> Owner Representatives</vt:lpstr>
      <vt:lpstr>2024 Procurement</vt:lpstr>
      <vt:lpstr> Timeline</vt:lpstr>
      <vt:lpstr> Tiers</vt:lpstr>
      <vt:lpstr> Bid Prices</vt:lpstr>
      <vt:lpstr> Award Process</vt:lpstr>
      <vt:lpstr>PowerPoint Presentation</vt:lpstr>
      <vt:lpstr>Program Requirements</vt:lpstr>
      <vt:lpstr> Basic Requirements</vt:lpstr>
      <vt:lpstr> One Contract – Multiple Facilities</vt:lpstr>
      <vt:lpstr> Bid Deposits</vt:lpstr>
      <vt:lpstr>Application  Example</vt:lpstr>
      <vt:lpstr> Application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Delaware SREC  Procurement Program</dc:title>
  <dc:creator>Christina Uzzo</dc:creator>
  <cp:revision>26</cp:revision>
  <dcterms:created xsi:type="dcterms:W3CDTF">2022-08-31T19:50:34Z</dcterms:created>
  <dcterms:modified xsi:type="dcterms:W3CDTF">2024-10-21T17:52:18Z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0x010100FE50A9C8D4CA4049854BB36DE11D9187</vt:lpwstr>
  </property>
  <property fmtid="{D5CDD505-2E9C-101B-9397-08002B2CF9AE}" pid="3" name="MediaServiceImageTags">
    <vt:lpwstr/>
  </property>
</Properties>
</file>